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32"/>
  </p:notesMasterIdLst>
  <p:sldIdLst>
    <p:sldId id="256" r:id="rId2"/>
    <p:sldId id="272" r:id="rId3"/>
    <p:sldId id="263" r:id="rId4"/>
    <p:sldId id="311" r:id="rId5"/>
    <p:sldId id="312" r:id="rId6"/>
    <p:sldId id="264" r:id="rId7"/>
    <p:sldId id="290" r:id="rId8"/>
    <p:sldId id="295" r:id="rId9"/>
    <p:sldId id="306" r:id="rId10"/>
    <p:sldId id="307" r:id="rId11"/>
    <p:sldId id="302" r:id="rId12"/>
    <p:sldId id="305" r:id="rId13"/>
    <p:sldId id="300" r:id="rId14"/>
    <p:sldId id="301" r:id="rId15"/>
    <p:sldId id="304" r:id="rId16"/>
    <p:sldId id="309" r:id="rId17"/>
    <p:sldId id="294" r:id="rId18"/>
    <p:sldId id="310" r:id="rId19"/>
    <p:sldId id="291" r:id="rId20"/>
    <p:sldId id="296" r:id="rId21"/>
    <p:sldId id="298" r:id="rId22"/>
    <p:sldId id="299" r:id="rId23"/>
    <p:sldId id="303" r:id="rId24"/>
    <p:sldId id="319" r:id="rId25"/>
    <p:sldId id="316" r:id="rId26"/>
    <p:sldId id="318" r:id="rId27"/>
    <p:sldId id="313" r:id="rId28"/>
    <p:sldId id="314" r:id="rId29"/>
    <p:sldId id="317" r:id="rId30"/>
    <p:sldId id="315" r:id="rId31"/>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EO Presentation" id="{8231C97B-55DD-40A0-B2C6-4458D0E3DE75}">
          <p14:sldIdLst>
            <p14:sldId id="256"/>
            <p14:sldId id="272"/>
            <p14:sldId id="263"/>
            <p14:sldId id="311"/>
            <p14:sldId id="312"/>
            <p14:sldId id="264"/>
            <p14:sldId id="290"/>
            <p14:sldId id="295"/>
            <p14:sldId id="306"/>
            <p14:sldId id="307"/>
            <p14:sldId id="302"/>
            <p14:sldId id="305"/>
            <p14:sldId id="300"/>
            <p14:sldId id="301"/>
            <p14:sldId id="304"/>
            <p14:sldId id="309"/>
            <p14:sldId id="294"/>
            <p14:sldId id="310"/>
            <p14:sldId id="291"/>
            <p14:sldId id="296"/>
            <p14:sldId id="298"/>
            <p14:sldId id="299"/>
            <p14:sldId id="303"/>
            <p14:sldId id="319"/>
            <p14:sldId id="316"/>
            <p14:sldId id="318"/>
            <p14:sldId id="313"/>
            <p14:sldId id="314"/>
            <p14:sldId id="317"/>
            <p14:sldId id="3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1" autoAdjust="0"/>
    <p:restoredTop sz="82609" autoAdjust="0"/>
  </p:normalViewPr>
  <p:slideViewPr>
    <p:cSldViewPr snapToGrid="0">
      <p:cViewPr varScale="1">
        <p:scale>
          <a:sx n="85" d="100"/>
          <a:sy n="85" d="100"/>
        </p:scale>
        <p:origin x="1002" y="84"/>
      </p:cViewPr>
      <p:guideLst/>
    </p:cSldViewPr>
  </p:slideViewPr>
  <p:outlineViewPr>
    <p:cViewPr>
      <p:scale>
        <a:sx n="33" d="100"/>
        <a:sy n="33" d="100"/>
      </p:scale>
      <p:origin x="0" y="-297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26CA238B-88AE-4E19-9DDC-0B94EB85656D}" type="datetimeFigureOut">
              <a:rPr lang="en-US" smtClean="0"/>
              <a:t>8/4/2020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E67627A-D809-4BD5-AA39-C3992205D697}" type="slidenum">
              <a:rPr lang="en-US" smtClean="0"/>
              <a:t>‹#›</a:t>
            </a:fld>
            <a:endParaRPr lang="en-US"/>
          </a:p>
        </p:txBody>
      </p:sp>
    </p:spTree>
    <p:extLst>
      <p:ext uri="{BB962C8B-B14F-4D97-AF65-F5344CB8AC3E}">
        <p14:creationId xmlns:p14="http://schemas.microsoft.com/office/powerpoint/2010/main" val="3714369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1</a:t>
            </a:fld>
            <a:endParaRPr lang="en-US"/>
          </a:p>
        </p:txBody>
      </p:sp>
    </p:spTree>
    <p:extLst>
      <p:ext uri="{BB962C8B-B14F-4D97-AF65-F5344CB8AC3E}">
        <p14:creationId xmlns:p14="http://schemas.microsoft.com/office/powerpoint/2010/main" val="3095783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10</a:t>
            </a:fld>
            <a:endParaRPr lang="en-US"/>
          </a:p>
        </p:txBody>
      </p:sp>
    </p:spTree>
    <p:extLst>
      <p:ext uri="{BB962C8B-B14F-4D97-AF65-F5344CB8AC3E}">
        <p14:creationId xmlns:p14="http://schemas.microsoft.com/office/powerpoint/2010/main" val="3894367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11</a:t>
            </a:fld>
            <a:endParaRPr lang="en-US"/>
          </a:p>
        </p:txBody>
      </p:sp>
    </p:spTree>
    <p:extLst>
      <p:ext uri="{BB962C8B-B14F-4D97-AF65-F5344CB8AC3E}">
        <p14:creationId xmlns:p14="http://schemas.microsoft.com/office/powerpoint/2010/main" val="426613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12</a:t>
            </a:fld>
            <a:endParaRPr lang="en-US"/>
          </a:p>
        </p:txBody>
      </p:sp>
    </p:spTree>
    <p:extLst>
      <p:ext uri="{BB962C8B-B14F-4D97-AF65-F5344CB8AC3E}">
        <p14:creationId xmlns:p14="http://schemas.microsoft.com/office/powerpoint/2010/main" val="3198030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13</a:t>
            </a:fld>
            <a:endParaRPr lang="en-US"/>
          </a:p>
        </p:txBody>
      </p:sp>
    </p:spTree>
    <p:extLst>
      <p:ext uri="{BB962C8B-B14F-4D97-AF65-F5344CB8AC3E}">
        <p14:creationId xmlns:p14="http://schemas.microsoft.com/office/powerpoint/2010/main" val="3302420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14</a:t>
            </a:fld>
            <a:endParaRPr lang="en-US"/>
          </a:p>
        </p:txBody>
      </p:sp>
    </p:spTree>
    <p:extLst>
      <p:ext uri="{BB962C8B-B14F-4D97-AF65-F5344CB8AC3E}">
        <p14:creationId xmlns:p14="http://schemas.microsoft.com/office/powerpoint/2010/main" val="3501961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15</a:t>
            </a:fld>
            <a:endParaRPr lang="en-US"/>
          </a:p>
        </p:txBody>
      </p:sp>
    </p:spTree>
    <p:extLst>
      <p:ext uri="{BB962C8B-B14F-4D97-AF65-F5344CB8AC3E}">
        <p14:creationId xmlns:p14="http://schemas.microsoft.com/office/powerpoint/2010/main" val="2171292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16</a:t>
            </a:fld>
            <a:endParaRPr lang="en-US"/>
          </a:p>
        </p:txBody>
      </p:sp>
    </p:spTree>
    <p:extLst>
      <p:ext uri="{BB962C8B-B14F-4D97-AF65-F5344CB8AC3E}">
        <p14:creationId xmlns:p14="http://schemas.microsoft.com/office/powerpoint/2010/main" val="3672568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19</a:t>
            </a:fld>
            <a:endParaRPr lang="en-US"/>
          </a:p>
        </p:txBody>
      </p:sp>
    </p:spTree>
    <p:extLst>
      <p:ext uri="{BB962C8B-B14F-4D97-AF65-F5344CB8AC3E}">
        <p14:creationId xmlns:p14="http://schemas.microsoft.com/office/powerpoint/2010/main" val="1744488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20</a:t>
            </a:fld>
            <a:endParaRPr lang="en-US"/>
          </a:p>
        </p:txBody>
      </p:sp>
    </p:spTree>
    <p:extLst>
      <p:ext uri="{BB962C8B-B14F-4D97-AF65-F5344CB8AC3E}">
        <p14:creationId xmlns:p14="http://schemas.microsoft.com/office/powerpoint/2010/main" val="2991913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21</a:t>
            </a:fld>
            <a:endParaRPr lang="en-US"/>
          </a:p>
        </p:txBody>
      </p:sp>
    </p:spTree>
    <p:extLst>
      <p:ext uri="{BB962C8B-B14F-4D97-AF65-F5344CB8AC3E}">
        <p14:creationId xmlns:p14="http://schemas.microsoft.com/office/powerpoint/2010/main" val="15727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2</a:t>
            </a:fld>
            <a:endParaRPr lang="en-US"/>
          </a:p>
        </p:txBody>
      </p:sp>
    </p:spTree>
    <p:extLst>
      <p:ext uri="{BB962C8B-B14F-4D97-AF65-F5344CB8AC3E}">
        <p14:creationId xmlns:p14="http://schemas.microsoft.com/office/powerpoint/2010/main" val="2534025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22</a:t>
            </a:fld>
            <a:endParaRPr lang="en-US"/>
          </a:p>
        </p:txBody>
      </p:sp>
    </p:spTree>
    <p:extLst>
      <p:ext uri="{BB962C8B-B14F-4D97-AF65-F5344CB8AC3E}">
        <p14:creationId xmlns:p14="http://schemas.microsoft.com/office/powerpoint/2010/main" val="2060166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23</a:t>
            </a:fld>
            <a:endParaRPr lang="en-US"/>
          </a:p>
        </p:txBody>
      </p:sp>
    </p:spTree>
    <p:extLst>
      <p:ext uri="{BB962C8B-B14F-4D97-AF65-F5344CB8AC3E}">
        <p14:creationId xmlns:p14="http://schemas.microsoft.com/office/powerpoint/2010/main" val="949895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24</a:t>
            </a:fld>
            <a:endParaRPr lang="en-US"/>
          </a:p>
        </p:txBody>
      </p:sp>
    </p:spTree>
    <p:extLst>
      <p:ext uri="{BB962C8B-B14F-4D97-AF65-F5344CB8AC3E}">
        <p14:creationId xmlns:p14="http://schemas.microsoft.com/office/powerpoint/2010/main" val="938994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27</a:t>
            </a:fld>
            <a:endParaRPr lang="en-US"/>
          </a:p>
        </p:txBody>
      </p:sp>
    </p:spTree>
    <p:extLst>
      <p:ext uri="{BB962C8B-B14F-4D97-AF65-F5344CB8AC3E}">
        <p14:creationId xmlns:p14="http://schemas.microsoft.com/office/powerpoint/2010/main" val="1062659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3</a:t>
            </a:fld>
            <a:endParaRPr lang="en-US"/>
          </a:p>
        </p:txBody>
      </p:sp>
    </p:spTree>
    <p:extLst>
      <p:ext uri="{BB962C8B-B14F-4D97-AF65-F5344CB8AC3E}">
        <p14:creationId xmlns:p14="http://schemas.microsoft.com/office/powerpoint/2010/main" val="1710845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4</a:t>
            </a:fld>
            <a:endParaRPr lang="en-US"/>
          </a:p>
        </p:txBody>
      </p:sp>
    </p:spTree>
    <p:extLst>
      <p:ext uri="{BB962C8B-B14F-4D97-AF65-F5344CB8AC3E}">
        <p14:creationId xmlns:p14="http://schemas.microsoft.com/office/powerpoint/2010/main" val="63422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5</a:t>
            </a:fld>
            <a:endParaRPr lang="en-US"/>
          </a:p>
        </p:txBody>
      </p:sp>
    </p:spTree>
    <p:extLst>
      <p:ext uri="{BB962C8B-B14F-4D97-AF65-F5344CB8AC3E}">
        <p14:creationId xmlns:p14="http://schemas.microsoft.com/office/powerpoint/2010/main" val="4233821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6</a:t>
            </a:fld>
            <a:endParaRPr lang="en-US"/>
          </a:p>
        </p:txBody>
      </p:sp>
    </p:spTree>
    <p:extLst>
      <p:ext uri="{BB962C8B-B14F-4D97-AF65-F5344CB8AC3E}">
        <p14:creationId xmlns:p14="http://schemas.microsoft.com/office/powerpoint/2010/main" val="135830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7</a:t>
            </a:fld>
            <a:endParaRPr lang="en-US"/>
          </a:p>
        </p:txBody>
      </p:sp>
    </p:spTree>
    <p:extLst>
      <p:ext uri="{BB962C8B-B14F-4D97-AF65-F5344CB8AC3E}">
        <p14:creationId xmlns:p14="http://schemas.microsoft.com/office/powerpoint/2010/main" val="1882748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8</a:t>
            </a:fld>
            <a:endParaRPr lang="en-US"/>
          </a:p>
        </p:txBody>
      </p:sp>
    </p:spTree>
    <p:extLst>
      <p:ext uri="{BB962C8B-B14F-4D97-AF65-F5344CB8AC3E}">
        <p14:creationId xmlns:p14="http://schemas.microsoft.com/office/powerpoint/2010/main" val="2473357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7627A-D809-4BD5-AA39-C3992205D697}" type="slidenum">
              <a:rPr lang="en-US" smtClean="0"/>
              <a:t>9</a:t>
            </a:fld>
            <a:endParaRPr lang="en-US"/>
          </a:p>
        </p:txBody>
      </p:sp>
    </p:spTree>
    <p:extLst>
      <p:ext uri="{BB962C8B-B14F-4D97-AF65-F5344CB8AC3E}">
        <p14:creationId xmlns:p14="http://schemas.microsoft.com/office/powerpoint/2010/main" val="2836599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9335F1-35BD-4A19-8807-E55CABFFB3E1}" type="datetime1">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1113B2-A4EA-42D8-9584-A7915C9573EF}" type="datetime1">
              <a:rPr lang="en-US" smtClean="0"/>
              <a:t>8/4/2020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C8F529-9D9A-4C61-9A1F-B67273E03297}" type="datetime1">
              <a:rPr lang="en-US" smtClean="0"/>
              <a:t>8/4/2020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F1EFB4-5824-4726-9159-A953015D4280}" type="datetime1">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1600"/>
            </a:lvl1pPr>
          </a:lstStyle>
          <a:p>
            <a:fld id="{B82141EB-0727-4D9E-B6E1-2C5B527FFC1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349321-D70B-4ECE-B43F-78CE2225FF7B}" type="datetime1">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2B872D5-E015-41FA-B753-DB5BBA300CF2}" type="datetime1">
              <a:rPr lang="en-US" smtClean="0"/>
              <a:t>8/4/2020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791269B1-9553-4C5E-9133-86481352D69A}" type="datetime1">
              <a:rPr lang="en-US" smtClean="0"/>
              <a:t>8/4/2020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8187B012-1283-4A6A-B2FD-2B780B78EBB8}" type="datetime1">
              <a:rPr lang="en-US" smtClean="0"/>
              <a:t>8/4/2020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8446CE2-32E0-4AD0-B22C-8DD8DAE72998}" type="datetime1">
              <a:rPr lang="en-US" smtClean="0"/>
              <a:t>8/4/2020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BAF704F-D93E-48AA-8D2F-2302EDD7B772}" type="datetime1">
              <a:rPr lang="en-US" smtClean="0"/>
              <a:t>8/4/2020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4D43861-BEF2-49D0-80F5-36865D22AB9D}" type="datetime1">
              <a:rPr lang="en-US" smtClean="0"/>
              <a:t>8/4/2020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46569833-5695-4CA4-950A-C54042E4A90A}" type="datetime1">
              <a:rPr lang="en-US" smtClean="0"/>
              <a:t>8/4/2020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notesSlide" Target="../notesSlides/notesSlide20.xml"/><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hyperlink" Target="http://first5california.com/es/services-support.aspx?id=32&amp;sub=145" TargetMode="External"/><Relationship Id="rId7" Type="http://schemas.openxmlformats.org/officeDocument/2006/relationships/image" Target="../media/image27.png"/><Relationship Id="rId2" Type="http://schemas.openxmlformats.org/officeDocument/2006/relationships/hyperlink" Target="http://first5california.com/es/activity-center.aspx?id=16&amp;sub=122"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first5california.com/es/activity-center.aspx?id=18&amp;sub=161"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f5ca.netlify.app/en-u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0A9CA88-93EB-4DC0-A00D-64E6AB7A0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E84C1AD-30A9-4EF6-A8E1-7484242EF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CA5BC83-CC16-4AA7-9984-00B75D8E041A}"/>
              </a:ext>
            </a:extLst>
          </p:cNvPr>
          <p:cNvSpPr>
            <a:spLocks noGrp="1"/>
          </p:cNvSpPr>
          <p:nvPr>
            <p:ph type="ctrTitle"/>
          </p:nvPr>
        </p:nvSpPr>
        <p:spPr>
          <a:xfrm>
            <a:off x="1069848" y="1298448"/>
            <a:ext cx="6068070" cy="3255264"/>
          </a:xfrm>
        </p:spPr>
        <p:txBody>
          <a:bodyPr>
            <a:normAutofit/>
          </a:bodyPr>
          <a:lstStyle/>
          <a:p>
            <a:r>
              <a:rPr lang="en-US" sz="5400" dirty="0"/>
              <a:t>Public Education and Outreach Campaign</a:t>
            </a:r>
          </a:p>
        </p:txBody>
      </p:sp>
      <p:sp>
        <p:nvSpPr>
          <p:cNvPr id="3" name="Subtitle 2">
            <a:extLst>
              <a:ext uri="{FF2B5EF4-FFF2-40B4-BE49-F238E27FC236}">
                <a16:creationId xmlns:a16="http://schemas.microsoft.com/office/drawing/2014/main" id="{48F4BA8D-59E0-46F7-8EAE-E8337CB6E06C}"/>
              </a:ext>
            </a:extLst>
          </p:cNvPr>
          <p:cNvSpPr>
            <a:spLocks noGrp="1"/>
          </p:cNvSpPr>
          <p:nvPr>
            <p:ph type="subTitle" idx="1"/>
          </p:nvPr>
        </p:nvSpPr>
        <p:spPr>
          <a:xfrm>
            <a:off x="1100014" y="4670246"/>
            <a:ext cx="6037903" cy="914400"/>
          </a:xfrm>
        </p:spPr>
        <p:txBody>
          <a:bodyPr>
            <a:normAutofit lnSpcReduction="10000"/>
          </a:bodyPr>
          <a:lstStyle/>
          <a:p>
            <a:r>
              <a:rPr lang="en-US" sz="3200" dirty="0"/>
              <a:t>FY 2020-2021 Media Plan</a:t>
            </a:r>
          </a:p>
          <a:p>
            <a:r>
              <a:rPr lang="en-US" dirty="0"/>
              <a:t>Presented August 4, 2020</a:t>
            </a:r>
          </a:p>
        </p:txBody>
      </p:sp>
      <p:pic>
        <p:nvPicPr>
          <p:cNvPr id="7" name="Picture 6" descr="First 5 California Logo">
            <a:extLst>
              <a:ext uri="{FF2B5EF4-FFF2-40B4-BE49-F238E27FC236}">
                <a16:creationId xmlns:a16="http://schemas.microsoft.com/office/drawing/2014/main" id="{258277EB-C7A9-4EC0-88DB-7F89631C6B8F}"/>
              </a:ext>
            </a:extLst>
          </p:cNvPr>
          <p:cNvPicPr>
            <a:picLocks noChangeAspect="1"/>
          </p:cNvPicPr>
          <p:nvPr/>
        </p:nvPicPr>
        <p:blipFill>
          <a:blip r:embed="rId3"/>
          <a:stretch>
            <a:fillRect/>
          </a:stretch>
        </p:blipFill>
        <p:spPr>
          <a:xfrm>
            <a:off x="8037574" y="2434341"/>
            <a:ext cx="3458249" cy="907790"/>
          </a:xfrm>
          <a:prstGeom prst="rect">
            <a:avLst/>
          </a:prstGeom>
        </p:spPr>
      </p:pic>
      <p:pic>
        <p:nvPicPr>
          <p:cNvPr id="5" name="Picture 4" descr="Fraser Communications logo">
            <a:extLst>
              <a:ext uri="{FF2B5EF4-FFF2-40B4-BE49-F238E27FC236}">
                <a16:creationId xmlns:a16="http://schemas.microsoft.com/office/drawing/2014/main" id="{DED1C7A3-9D49-4D9A-9B0B-D41A801BDE3A}"/>
              </a:ext>
            </a:extLst>
          </p:cNvPr>
          <p:cNvPicPr/>
          <p:nvPr/>
        </p:nvPicPr>
        <p:blipFill rotWithShape="1">
          <a:blip r:embed="rId4">
            <a:extLst>
              <a:ext uri="{28A0092B-C50C-407E-A947-70E740481C1C}">
                <a14:useLocalDpi xmlns:a14="http://schemas.microsoft.com/office/drawing/2010/main" val="0"/>
              </a:ext>
            </a:extLst>
          </a:blip>
          <a:srcRect l="36702" t="1876" r="36460" b="90561"/>
          <a:stretch/>
        </p:blipFill>
        <p:spPr>
          <a:xfrm>
            <a:off x="8037574" y="3819646"/>
            <a:ext cx="3458249" cy="1261640"/>
          </a:xfrm>
          <a:prstGeom prst="rect">
            <a:avLst/>
          </a:prstGeom>
        </p:spPr>
      </p:pic>
      <p:sp>
        <p:nvSpPr>
          <p:cNvPr id="27" name="Rectangle 26">
            <a:extLst>
              <a:ext uri="{FF2B5EF4-FFF2-40B4-BE49-F238E27FC236}">
                <a16:creationId xmlns:a16="http://schemas.microsoft.com/office/drawing/2014/main" id="{086E571C-8A2B-4F37-B155-9C5DF0ACA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92BB36C5-75B5-4FF3-A527-7F94C9F69591}"/>
              </a:ext>
            </a:extLst>
          </p:cNvPr>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1</a:t>
            </a:fld>
            <a:endParaRPr lang="en-US"/>
          </a:p>
        </p:txBody>
      </p:sp>
    </p:spTree>
    <p:extLst>
      <p:ext uri="{BB962C8B-B14F-4D97-AF65-F5344CB8AC3E}">
        <p14:creationId xmlns:p14="http://schemas.microsoft.com/office/powerpoint/2010/main" val="2040669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B34B-7DBE-485B-A6C4-520FC50F2D88}"/>
              </a:ext>
            </a:extLst>
          </p:cNvPr>
          <p:cNvSpPr>
            <a:spLocks noGrp="1"/>
          </p:cNvSpPr>
          <p:nvPr>
            <p:ph type="title"/>
          </p:nvPr>
        </p:nvSpPr>
        <p:spPr/>
        <p:txBody>
          <a:bodyPr>
            <a:normAutofit/>
          </a:bodyPr>
          <a:lstStyle/>
          <a:p>
            <a:r>
              <a:rPr lang="en-US" sz="3200" dirty="0"/>
              <a:t>“ODE to Parents – Tomorrow”</a:t>
            </a:r>
          </a:p>
        </p:txBody>
      </p:sp>
      <p:sp>
        <p:nvSpPr>
          <p:cNvPr id="4" name="Slide Number Placeholder 3">
            <a:extLst>
              <a:ext uri="{FF2B5EF4-FFF2-40B4-BE49-F238E27FC236}">
                <a16:creationId xmlns:a16="http://schemas.microsoft.com/office/drawing/2014/main" id="{9646DFE6-DFFB-45AF-85D9-5DD9FD8E8F10}"/>
              </a:ext>
            </a:extLst>
          </p:cNvPr>
          <p:cNvSpPr>
            <a:spLocks noGrp="1"/>
          </p:cNvSpPr>
          <p:nvPr>
            <p:ph type="sldNum" sz="quarter" idx="12"/>
          </p:nvPr>
        </p:nvSpPr>
        <p:spPr/>
        <p:txBody>
          <a:bodyPr/>
          <a:lstStyle/>
          <a:p>
            <a:fld id="{B82141EB-0727-4D9E-B6E1-2C5B527FFC18}" type="slidenum">
              <a:rPr lang="en-US" smtClean="0"/>
              <a:pPr/>
              <a:t>10</a:t>
            </a:fld>
            <a:endParaRPr lang="en-US" dirty="0"/>
          </a:p>
        </p:txBody>
      </p:sp>
      <p:pic>
        <p:nvPicPr>
          <p:cNvPr id="3" name="FRST5_ODE_MASTER_Engilsh_NoSlate">
            <a:hlinkClick r:id="" action="ppaction://media"/>
            <a:extLst>
              <a:ext uri="{FF2B5EF4-FFF2-40B4-BE49-F238E27FC236}">
                <a16:creationId xmlns:a16="http://schemas.microsoft.com/office/drawing/2014/main" id="{8DACE876-22D8-4099-B639-C9C3941A39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53427" y="1116148"/>
            <a:ext cx="8179881" cy="4601183"/>
          </a:xfrm>
          <a:prstGeom prst="rect">
            <a:avLst/>
          </a:prstGeom>
        </p:spPr>
      </p:pic>
    </p:spTree>
    <p:extLst>
      <p:ext uri="{BB962C8B-B14F-4D97-AF65-F5344CB8AC3E}">
        <p14:creationId xmlns:p14="http://schemas.microsoft.com/office/powerpoint/2010/main" val="2353099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B34B-7DBE-485B-A6C4-520FC50F2D88}"/>
              </a:ext>
            </a:extLst>
          </p:cNvPr>
          <p:cNvSpPr>
            <a:spLocks noGrp="1"/>
          </p:cNvSpPr>
          <p:nvPr>
            <p:ph type="title"/>
          </p:nvPr>
        </p:nvSpPr>
        <p:spPr/>
        <p:txBody>
          <a:bodyPr>
            <a:normAutofit/>
          </a:bodyPr>
          <a:lstStyle/>
          <a:p>
            <a:r>
              <a:rPr lang="en-US" sz="3200" dirty="0"/>
              <a:t>Media Planning</a:t>
            </a:r>
            <a:br>
              <a:rPr lang="en-US" sz="3200" dirty="0"/>
            </a:br>
            <a:r>
              <a:rPr lang="en-US" sz="3200" dirty="0"/>
              <a:t>Strategies</a:t>
            </a:r>
          </a:p>
        </p:txBody>
      </p:sp>
      <p:sp>
        <p:nvSpPr>
          <p:cNvPr id="3" name="Content Placeholder 2">
            <a:extLst>
              <a:ext uri="{FF2B5EF4-FFF2-40B4-BE49-F238E27FC236}">
                <a16:creationId xmlns:a16="http://schemas.microsoft.com/office/drawing/2014/main" id="{9AD0B92B-3C64-4F9E-837F-BBFB4D0F7BF6}"/>
              </a:ext>
            </a:extLst>
          </p:cNvPr>
          <p:cNvSpPr>
            <a:spLocks noGrp="1"/>
          </p:cNvSpPr>
          <p:nvPr>
            <p:ph idx="1"/>
          </p:nvPr>
        </p:nvSpPr>
        <p:spPr>
          <a:xfrm>
            <a:off x="3869268" y="864108"/>
            <a:ext cx="7315200" cy="5492242"/>
          </a:xfrm>
        </p:spPr>
        <p:txBody>
          <a:bodyPr>
            <a:normAutofit/>
          </a:bodyPr>
          <a:lstStyle/>
          <a:p>
            <a:pPr marL="0" indent="0">
              <a:buNone/>
            </a:pPr>
            <a:r>
              <a:rPr lang="en-US" b="1" dirty="0"/>
              <a:t>FY 20-21 MEDIA STRATEGIES</a:t>
            </a:r>
          </a:p>
          <a:p>
            <a:r>
              <a:rPr lang="en-US" dirty="0"/>
              <a:t>Surround our audience throughout their day with Talk. Read. Sing. messaging</a:t>
            </a:r>
          </a:p>
          <a:p>
            <a:r>
              <a:rPr lang="en-US" dirty="0"/>
              <a:t>Stagger traditional Network TV and cable weeks for an ongoing TV presence</a:t>
            </a:r>
          </a:p>
          <a:p>
            <a:r>
              <a:rPr lang="en-US" dirty="0"/>
              <a:t>Stagger TV and radio weeks for an ongoing weekly on-air presence</a:t>
            </a:r>
          </a:p>
          <a:p>
            <a:r>
              <a:rPr lang="en-US" dirty="0"/>
              <a:t>Run digital efforts on an ongoing basis to drive clicks to the website</a:t>
            </a:r>
          </a:p>
          <a:p>
            <a:r>
              <a:rPr lang="en-US" dirty="0"/>
              <a:t>Optimize buys (traditional and digital) to ensure reach of low-income and hard-to-reach parents and caregivers of children 0-5</a:t>
            </a:r>
          </a:p>
          <a:p>
            <a:pPr lvl="1"/>
            <a:r>
              <a:rPr lang="en-US" dirty="0"/>
              <a:t>Special effort for HHI &gt;$25K, African American, Latinx, moms, dads</a:t>
            </a:r>
          </a:p>
          <a:p>
            <a:pPr lvl="1"/>
            <a:r>
              <a:rPr lang="en-US" dirty="0"/>
              <a:t>In-language Spanish, Asian languages (Mandarin, Cantonese, Hmong, Vietnamese, Korean, and Tagalog), and Russian</a:t>
            </a:r>
          </a:p>
          <a:p>
            <a:r>
              <a:rPr lang="en-US" dirty="0"/>
              <a:t>Continue to use Trusted Sources as First 5 California Ambassadors</a:t>
            </a:r>
          </a:p>
        </p:txBody>
      </p:sp>
      <p:sp>
        <p:nvSpPr>
          <p:cNvPr id="4" name="Slide Number Placeholder 3">
            <a:extLst>
              <a:ext uri="{FF2B5EF4-FFF2-40B4-BE49-F238E27FC236}">
                <a16:creationId xmlns:a16="http://schemas.microsoft.com/office/drawing/2014/main" id="{9646DFE6-DFFB-45AF-85D9-5DD9FD8E8F10}"/>
              </a:ext>
            </a:extLst>
          </p:cNvPr>
          <p:cNvSpPr>
            <a:spLocks noGrp="1"/>
          </p:cNvSpPr>
          <p:nvPr>
            <p:ph type="sldNum" sz="quarter" idx="12"/>
          </p:nvPr>
        </p:nvSpPr>
        <p:spPr/>
        <p:txBody>
          <a:bodyPr/>
          <a:lstStyle/>
          <a:p>
            <a:fld id="{B82141EB-0727-4D9E-B6E1-2C5B527FFC18}" type="slidenum">
              <a:rPr lang="en-US" smtClean="0"/>
              <a:pPr/>
              <a:t>11</a:t>
            </a:fld>
            <a:endParaRPr lang="en-US" dirty="0"/>
          </a:p>
        </p:txBody>
      </p:sp>
    </p:spTree>
    <p:extLst>
      <p:ext uri="{BB962C8B-B14F-4D97-AF65-F5344CB8AC3E}">
        <p14:creationId xmlns:p14="http://schemas.microsoft.com/office/powerpoint/2010/main" val="701249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B34B-7DBE-485B-A6C4-520FC50F2D88}"/>
              </a:ext>
            </a:extLst>
          </p:cNvPr>
          <p:cNvSpPr>
            <a:spLocks noGrp="1"/>
          </p:cNvSpPr>
          <p:nvPr>
            <p:ph type="title"/>
          </p:nvPr>
        </p:nvSpPr>
        <p:spPr/>
        <p:txBody>
          <a:bodyPr>
            <a:normAutofit/>
          </a:bodyPr>
          <a:lstStyle/>
          <a:p>
            <a:r>
              <a:rPr lang="en-US" sz="3200" dirty="0"/>
              <a:t>Media Plan Key Performance Indicator (KPI)</a:t>
            </a:r>
          </a:p>
        </p:txBody>
      </p:sp>
      <p:sp>
        <p:nvSpPr>
          <p:cNvPr id="3" name="Content Placeholder 2">
            <a:extLst>
              <a:ext uri="{FF2B5EF4-FFF2-40B4-BE49-F238E27FC236}">
                <a16:creationId xmlns:a16="http://schemas.microsoft.com/office/drawing/2014/main" id="{9AD0B92B-3C64-4F9E-837F-BBFB4D0F7BF6}"/>
              </a:ext>
            </a:extLst>
          </p:cNvPr>
          <p:cNvSpPr>
            <a:spLocks noGrp="1"/>
          </p:cNvSpPr>
          <p:nvPr>
            <p:ph idx="1"/>
          </p:nvPr>
        </p:nvSpPr>
        <p:spPr>
          <a:xfrm>
            <a:off x="3869268" y="416459"/>
            <a:ext cx="7610526" cy="5568289"/>
          </a:xfrm>
        </p:spPr>
        <p:txBody>
          <a:bodyPr>
            <a:normAutofit/>
          </a:bodyPr>
          <a:lstStyle/>
          <a:p>
            <a:r>
              <a:rPr lang="en-US" dirty="0"/>
              <a:t>The KPI across all media campaign creative will be to drive traffic to the First 5 California website</a:t>
            </a:r>
          </a:p>
          <a:p>
            <a:r>
              <a:rPr lang="en-US" dirty="0"/>
              <a:t>In addition to the website goals, Fraser will continually look at third-party data to track campaign results, optimize, and evaluate success </a:t>
            </a:r>
          </a:p>
          <a:p>
            <a:pPr lvl="1"/>
            <a:r>
              <a:rPr lang="en-US" dirty="0"/>
              <a:t>Where available, industry benchmarks will be used to compare success rates and needs for optimization and/or adjustments</a:t>
            </a:r>
          </a:p>
          <a:p>
            <a:pPr lvl="1"/>
            <a:r>
              <a:rPr lang="en-US" dirty="0"/>
              <a:t>Reporting of all media executions is compiled in comprehensive Quarterly Reports submitted by Fraser</a:t>
            </a:r>
          </a:p>
        </p:txBody>
      </p:sp>
      <p:sp>
        <p:nvSpPr>
          <p:cNvPr id="4" name="Slide Number Placeholder 3">
            <a:extLst>
              <a:ext uri="{FF2B5EF4-FFF2-40B4-BE49-F238E27FC236}">
                <a16:creationId xmlns:a16="http://schemas.microsoft.com/office/drawing/2014/main" id="{9646DFE6-DFFB-45AF-85D9-5DD9FD8E8F10}"/>
              </a:ext>
            </a:extLst>
          </p:cNvPr>
          <p:cNvSpPr>
            <a:spLocks noGrp="1"/>
          </p:cNvSpPr>
          <p:nvPr>
            <p:ph type="sldNum" sz="quarter" idx="12"/>
          </p:nvPr>
        </p:nvSpPr>
        <p:spPr/>
        <p:txBody>
          <a:bodyPr/>
          <a:lstStyle/>
          <a:p>
            <a:fld id="{B82141EB-0727-4D9E-B6E1-2C5B527FFC18}" type="slidenum">
              <a:rPr lang="en-US" smtClean="0"/>
              <a:pPr/>
              <a:t>12</a:t>
            </a:fld>
            <a:endParaRPr lang="en-US" dirty="0"/>
          </a:p>
        </p:txBody>
      </p:sp>
    </p:spTree>
    <p:extLst>
      <p:ext uri="{BB962C8B-B14F-4D97-AF65-F5344CB8AC3E}">
        <p14:creationId xmlns:p14="http://schemas.microsoft.com/office/powerpoint/2010/main" val="723272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B34B-7DBE-485B-A6C4-520FC50F2D88}"/>
              </a:ext>
            </a:extLst>
          </p:cNvPr>
          <p:cNvSpPr>
            <a:spLocks noGrp="1"/>
          </p:cNvSpPr>
          <p:nvPr>
            <p:ph type="title"/>
          </p:nvPr>
        </p:nvSpPr>
        <p:spPr/>
        <p:txBody>
          <a:bodyPr>
            <a:normAutofit/>
          </a:bodyPr>
          <a:lstStyle/>
          <a:p>
            <a:r>
              <a:rPr lang="en-US" sz="3200" dirty="0"/>
              <a:t>TV Approach</a:t>
            </a:r>
          </a:p>
        </p:txBody>
      </p:sp>
      <p:sp>
        <p:nvSpPr>
          <p:cNvPr id="3" name="Content Placeholder 2">
            <a:extLst>
              <a:ext uri="{FF2B5EF4-FFF2-40B4-BE49-F238E27FC236}">
                <a16:creationId xmlns:a16="http://schemas.microsoft.com/office/drawing/2014/main" id="{9AD0B92B-3C64-4F9E-837F-BBFB4D0F7BF6}"/>
              </a:ext>
            </a:extLst>
          </p:cNvPr>
          <p:cNvSpPr>
            <a:spLocks noGrp="1"/>
          </p:cNvSpPr>
          <p:nvPr>
            <p:ph idx="1"/>
          </p:nvPr>
        </p:nvSpPr>
        <p:spPr/>
        <p:txBody>
          <a:bodyPr/>
          <a:lstStyle/>
          <a:p>
            <a:r>
              <a:rPr lang="en-US" dirty="0"/>
              <a:t>We recommend continuing traditional network TV and cable to ensure delivery in key dayparts such as primetime, layered with programmatically purchased TV (purchased digitally) to increase our targeting capabilities </a:t>
            </a:r>
          </a:p>
          <a:p>
            <a:r>
              <a:rPr lang="en-US" dirty="0"/>
              <a:t>Increase presence on streaming TV platforms that allow ads (Hulu and Sling)</a:t>
            </a:r>
          </a:p>
        </p:txBody>
      </p:sp>
      <p:sp>
        <p:nvSpPr>
          <p:cNvPr id="4" name="Slide Number Placeholder 3">
            <a:extLst>
              <a:ext uri="{FF2B5EF4-FFF2-40B4-BE49-F238E27FC236}">
                <a16:creationId xmlns:a16="http://schemas.microsoft.com/office/drawing/2014/main" id="{9646DFE6-DFFB-45AF-85D9-5DD9FD8E8F10}"/>
              </a:ext>
            </a:extLst>
          </p:cNvPr>
          <p:cNvSpPr>
            <a:spLocks noGrp="1"/>
          </p:cNvSpPr>
          <p:nvPr>
            <p:ph type="sldNum" sz="quarter" idx="12"/>
          </p:nvPr>
        </p:nvSpPr>
        <p:spPr/>
        <p:txBody>
          <a:bodyPr/>
          <a:lstStyle/>
          <a:p>
            <a:fld id="{B82141EB-0727-4D9E-B6E1-2C5B527FFC18}" type="slidenum">
              <a:rPr lang="en-US" smtClean="0"/>
              <a:pPr/>
              <a:t>13</a:t>
            </a:fld>
            <a:endParaRPr lang="en-US" dirty="0"/>
          </a:p>
        </p:txBody>
      </p:sp>
    </p:spTree>
    <p:extLst>
      <p:ext uri="{BB962C8B-B14F-4D97-AF65-F5344CB8AC3E}">
        <p14:creationId xmlns:p14="http://schemas.microsoft.com/office/powerpoint/2010/main" val="4243451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B34B-7DBE-485B-A6C4-520FC50F2D88}"/>
              </a:ext>
            </a:extLst>
          </p:cNvPr>
          <p:cNvSpPr>
            <a:spLocks noGrp="1"/>
          </p:cNvSpPr>
          <p:nvPr>
            <p:ph type="title"/>
          </p:nvPr>
        </p:nvSpPr>
        <p:spPr/>
        <p:txBody>
          <a:bodyPr>
            <a:normAutofit/>
          </a:bodyPr>
          <a:lstStyle/>
          <a:p>
            <a:r>
              <a:rPr lang="en-US" sz="3200" dirty="0"/>
              <a:t>Digital Approach and Enhancements </a:t>
            </a:r>
          </a:p>
        </p:txBody>
      </p:sp>
      <p:sp>
        <p:nvSpPr>
          <p:cNvPr id="3" name="Content Placeholder 2">
            <a:extLst>
              <a:ext uri="{FF2B5EF4-FFF2-40B4-BE49-F238E27FC236}">
                <a16:creationId xmlns:a16="http://schemas.microsoft.com/office/drawing/2014/main" id="{9AD0B92B-3C64-4F9E-837F-BBFB4D0F7BF6}"/>
              </a:ext>
            </a:extLst>
          </p:cNvPr>
          <p:cNvSpPr>
            <a:spLocks noGrp="1"/>
          </p:cNvSpPr>
          <p:nvPr>
            <p:ph idx="1"/>
          </p:nvPr>
        </p:nvSpPr>
        <p:spPr/>
        <p:txBody>
          <a:bodyPr>
            <a:normAutofit/>
          </a:bodyPr>
          <a:lstStyle/>
          <a:p>
            <a:r>
              <a:rPr lang="en-US" dirty="0"/>
              <a:t>Increase digital/social media based on parent and caregiver usage increases</a:t>
            </a:r>
          </a:p>
          <a:p>
            <a:r>
              <a:rPr lang="en-US" dirty="0"/>
              <a:t>Increase pre-roll video and streaming audio </a:t>
            </a:r>
          </a:p>
          <a:p>
            <a:r>
              <a:rPr lang="en-US" dirty="0"/>
              <a:t>Expand presence on social media platforms using paid ads and influencers</a:t>
            </a:r>
          </a:p>
          <a:p>
            <a:r>
              <a:rPr lang="en-US" dirty="0"/>
              <a:t>Increase rotation of Native Ads to align with congruous information and display more of our website specific content</a:t>
            </a:r>
          </a:p>
        </p:txBody>
      </p:sp>
      <p:sp>
        <p:nvSpPr>
          <p:cNvPr id="4" name="Slide Number Placeholder 3">
            <a:extLst>
              <a:ext uri="{FF2B5EF4-FFF2-40B4-BE49-F238E27FC236}">
                <a16:creationId xmlns:a16="http://schemas.microsoft.com/office/drawing/2014/main" id="{9646DFE6-DFFB-45AF-85D9-5DD9FD8E8F10}"/>
              </a:ext>
            </a:extLst>
          </p:cNvPr>
          <p:cNvSpPr>
            <a:spLocks noGrp="1"/>
          </p:cNvSpPr>
          <p:nvPr>
            <p:ph type="sldNum" sz="quarter" idx="12"/>
          </p:nvPr>
        </p:nvSpPr>
        <p:spPr/>
        <p:txBody>
          <a:bodyPr/>
          <a:lstStyle/>
          <a:p>
            <a:fld id="{B82141EB-0727-4D9E-B6E1-2C5B527FFC18}" type="slidenum">
              <a:rPr lang="en-US" smtClean="0"/>
              <a:pPr/>
              <a:t>14</a:t>
            </a:fld>
            <a:endParaRPr lang="en-US" dirty="0"/>
          </a:p>
        </p:txBody>
      </p:sp>
    </p:spTree>
    <p:extLst>
      <p:ext uri="{BB962C8B-B14F-4D97-AF65-F5344CB8AC3E}">
        <p14:creationId xmlns:p14="http://schemas.microsoft.com/office/powerpoint/2010/main" val="841781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B34B-7DBE-485B-A6C4-520FC50F2D88}"/>
              </a:ext>
            </a:extLst>
          </p:cNvPr>
          <p:cNvSpPr>
            <a:spLocks noGrp="1"/>
          </p:cNvSpPr>
          <p:nvPr>
            <p:ph type="title"/>
          </p:nvPr>
        </p:nvSpPr>
        <p:spPr/>
        <p:txBody>
          <a:bodyPr>
            <a:normAutofit/>
          </a:bodyPr>
          <a:lstStyle/>
          <a:p>
            <a:r>
              <a:rPr lang="en-US" sz="3200" dirty="0"/>
              <a:t>Social Media</a:t>
            </a:r>
            <a:br>
              <a:rPr lang="en-US" sz="3200" dirty="0"/>
            </a:br>
            <a:r>
              <a:rPr lang="en-US" sz="3200" dirty="0"/>
              <a:t>Approach </a:t>
            </a:r>
          </a:p>
        </p:txBody>
      </p:sp>
      <p:sp>
        <p:nvSpPr>
          <p:cNvPr id="3" name="Content Placeholder 2">
            <a:extLst>
              <a:ext uri="{FF2B5EF4-FFF2-40B4-BE49-F238E27FC236}">
                <a16:creationId xmlns:a16="http://schemas.microsoft.com/office/drawing/2014/main" id="{9AD0B92B-3C64-4F9E-837F-BBFB4D0F7BF6}"/>
              </a:ext>
            </a:extLst>
          </p:cNvPr>
          <p:cNvSpPr>
            <a:spLocks noGrp="1"/>
          </p:cNvSpPr>
          <p:nvPr>
            <p:ph idx="1"/>
          </p:nvPr>
        </p:nvSpPr>
        <p:spPr/>
        <p:txBody>
          <a:bodyPr>
            <a:normAutofit/>
          </a:bodyPr>
          <a:lstStyle/>
          <a:p>
            <a:r>
              <a:rPr lang="en-US" dirty="0"/>
              <a:t>Continue to develop timely, helpful, and eye-catching content for organic posting on Facebook, Instagram, and Pinterest</a:t>
            </a:r>
          </a:p>
          <a:p>
            <a:pPr lvl="1"/>
            <a:r>
              <a:rPr lang="en-US" dirty="0"/>
              <a:t>Continue content related to COVID-19, Census (through October), Talk. Read. Sing., and a wide variety of health, learning, activity, and resource topics from the new website</a:t>
            </a:r>
          </a:p>
          <a:p>
            <a:r>
              <a:rPr lang="en-US" dirty="0"/>
              <a:t>Boost content across Facebook and Instagram to ensure reach and engagement</a:t>
            </a:r>
          </a:p>
          <a:p>
            <a:r>
              <a:rPr lang="en-US" dirty="0"/>
              <a:t>Continue to build on Facebook Live success with additional opportunities to bring parents and caregivers at-home content and entertainment</a:t>
            </a:r>
          </a:p>
          <a:p>
            <a:r>
              <a:rPr lang="en-US" dirty="0"/>
              <a:t>Work with Influencers to provide content that positions First 5 California as their 'go-to' resource for info, advice, tips, activities, etc.</a:t>
            </a:r>
          </a:p>
          <a:p>
            <a:r>
              <a:rPr lang="en-US" dirty="0"/>
              <a:t>Continue utilizing social influencers to share Talk. Read. Sing. messaging, gain social followers for First 5 California pages, and lead people to the website</a:t>
            </a:r>
          </a:p>
        </p:txBody>
      </p:sp>
      <p:sp>
        <p:nvSpPr>
          <p:cNvPr id="4" name="Slide Number Placeholder 3">
            <a:extLst>
              <a:ext uri="{FF2B5EF4-FFF2-40B4-BE49-F238E27FC236}">
                <a16:creationId xmlns:a16="http://schemas.microsoft.com/office/drawing/2014/main" id="{9646DFE6-DFFB-45AF-85D9-5DD9FD8E8F10}"/>
              </a:ext>
            </a:extLst>
          </p:cNvPr>
          <p:cNvSpPr>
            <a:spLocks noGrp="1"/>
          </p:cNvSpPr>
          <p:nvPr>
            <p:ph type="sldNum" sz="quarter" idx="12"/>
          </p:nvPr>
        </p:nvSpPr>
        <p:spPr/>
        <p:txBody>
          <a:bodyPr/>
          <a:lstStyle/>
          <a:p>
            <a:fld id="{B82141EB-0727-4D9E-B6E1-2C5B527FFC18}" type="slidenum">
              <a:rPr lang="en-US" smtClean="0"/>
              <a:pPr/>
              <a:t>15</a:t>
            </a:fld>
            <a:endParaRPr lang="en-US" dirty="0"/>
          </a:p>
        </p:txBody>
      </p:sp>
    </p:spTree>
    <p:extLst>
      <p:ext uri="{BB962C8B-B14F-4D97-AF65-F5344CB8AC3E}">
        <p14:creationId xmlns:p14="http://schemas.microsoft.com/office/powerpoint/2010/main" val="1675333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B27182-5992-4BE4-90C1-BD439725DACE}"/>
              </a:ext>
            </a:extLst>
          </p:cNvPr>
          <p:cNvSpPr>
            <a:spLocks noGrp="1"/>
          </p:cNvSpPr>
          <p:nvPr>
            <p:ph type="sldNum" sz="quarter" idx="12"/>
          </p:nvPr>
        </p:nvSpPr>
        <p:spPr/>
        <p:txBody>
          <a:bodyPr/>
          <a:lstStyle/>
          <a:p>
            <a:fld id="{B82141EB-0727-4D9E-B6E1-2C5B527FFC18}" type="slidenum">
              <a:rPr lang="en-US" smtClean="0"/>
              <a:pPr/>
              <a:t>16</a:t>
            </a:fld>
            <a:endParaRPr lang="en-US" dirty="0"/>
          </a:p>
        </p:txBody>
      </p:sp>
      <p:pic>
        <p:nvPicPr>
          <p:cNvPr id="6" name="Picture 5" descr="Media Flow Chart ">
            <a:extLst>
              <a:ext uri="{FF2B5EF4-FFF2-40B4-BE49-F238E27FC236}">
                <a16:creationId xmlns:a16="http://schemas.microsoft.com/office/drawing/2014/main" id="{C4FD6E4E-EE59-48E5-BE27-C728416A0938}"/>
              </a:ext>
            </a:extLst>
          </p:cNvPr>
          <p:cNvPicPr>
            <a:picLocks noChangeAspect="1"/>
          </p:cNvPicPr>
          <p:nvPr/>
        </p:nvPicPr>
        <p:blipFill rotWithShape="1">
          <a:blip r:embed="rId3"/>
          <a:srcRect r="4515"/>
          <a:stretch/>
        </p:blipFill>
        <p:spPr>
          <a:xfrm>
            <a:off x="583024" y="647368"/>
            <a:ext cx="11025952" cy="6074107"/>
          </a:xfrm>
          <a:prstGeom prst="rect">
            <a:avLst/>
          </a:prstGeom>
          <a:ln>
            <a:solidFill>
              <a:schemeClr val="tx1"/>
            </a:solidFill>
          </a:ln>
        </p:spPr>
      </p:pic>
      <p:sp>
        <p:nvSpPr>
          <p:cNvPr id="7" name="Title 1">
            <a:extLst>
              <a:ext uri="{FF2B5EF4-FFF2-40B4-BE49-F238E27FC236}">
                <a16:creationId xmlns:a16="http://schemas.microsoft.com/office/drawing/2014/main" id="{E63ABBDF-46BA-4AB4-8713-3AFCDE5C8938}"/>
              </a:ext>
            </a:extLst>
          </p:cNvPr>
          <p:cNvSpPr txBox="1">
            <a:spLocks noGrp="1"/>
          </p:cNvSpPr>
          <p:nvPr>
            <p:ph type="title" idx="4294967295"/>
          </p:nvPr>
        </p:nvSpPr>
        <p:spPr>
          <a:xfrm>
            <a:off x="583024" y="0"/>
            <a:ext cx="10210862" cy="6473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00" normalizeH="0" baseline="0" noProof="0" dirty="0">
                <a:ln>
                  <a:noFill/>
                </a:ln>
                <a:solidFill>
                  <a:schemeClr val="accent1"/>
                </a:solidFill>
                <a:effectLst/>
                <a:uLnTx/>
                <a:uFillTx/>
                <a:latin typeface="+mj-lt"/>
                <a:ea typeface="+mj-ea"/>
                <a:cs typeface="+mj-cs"/>
              </a:rPr>
              <a:t>FY 20-21 Media Flow Chart</a:t>
            </a:r>
          </a:p>
        </p:txBody>
      </p:sp>
    </p:spTree>
    <p:extLst>
      <p:ext uri="{BB962C8B-B14F-4D97-AF65-F5344CB8AC3E}">
        <p14:creationId xmlns:p14="http://schemas.microsoft.com/office/powerpoint/2010/main" val="39077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0A9CA88-93EB-4DC0-A00D-64E6AB7A0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E84C1AD-30A9-4EF6-A8E1-7484242EF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CA5BC83-CC16-4AA7-9984-00B75D8E041A}"/>
              </a:ext>
            </a:extLst>
          </p:cNvPr>
          <p:cNvSpPr>
            <a:spLocks noGrp="1"/>
          </p:cNvSpPr>
          <p:nvPr>
            <p:ph type="ctrTitle"/>
          </p:nvPr>
        </p:nvSpPr>
        <p:spPr>
          <a:xfrm>
            <a:off x="1069848" y="1298448"/>
            <a:ext cx="6068070" cy="3255264"/>
          </a:xfrm>
        </p:spPr>
        <p:txBody>
          <a:bodyPr>
            <a:normAutofit/>
          </a:bodyPr>
          <a:lstStyle/>
          <a:p>
            <a:r>
              <a:rPr lang="en-US" dirty="0"/>
              <a:t>Thank You!</a:t>
            </a:r>
          </a:p>
        </p:txBody>
      </p:sp>
      <p:pic>
        <p:nvPicPr>
          <p:cNvPr id="3" name="Picture 2" descr="First 5 California logo">
            <a:extLst>
              <a:ext uri="{FF2B5EF4-FFF2-40B4-BE49-F238E27FC236}">
                <a16:creationId xmlns:a16="http://schemas.microsoft.com/office/drawing/2014/main" id="{7A2A2A5A-1D8E-443F-B1A6-2C37D4983986}"/>
              </a:ext>
            </a:extLst>
          </p:cNvPr>
          <p:cNvPicPr>
            <a:picLocks noChangeAspect="1"/>
          </p:cNvPicPr>
          <p:nvPr/>
        </p:nvPicPr>
        <p:blipFill>
          <a:blip r:embed="rId2"/>
          <a:stretch>
            <a:fillRect/>
          </a:stretch>
        </p:blipFill>
        <p:spPr>
          <a:xfrm>
            <a:off x="8037574" y="2434341"/>
            <a:ext cx="3458249" cy="907790"/>
          </a:xfrm>
          <a:prstGeom prst="rect">
            <a:avLst/>
          </a:prstGeom>
        </p:spPr>
      </p:pic>
      <p:pic>
        <p:nvPicPr>
          <p:cNvPr id="5" name="Picture 4" descr="Fraser Communications logo">
            <a:extLst>
              <a:ext uri="{FF2B5EF4-FFF2-40B4-BE49-F238E27FC236}">
                <a16:creationId xmlns:a16="http://schemas.microsoft.com/office/drawing/2014/main" id="{7EF62A91-86A3-4502-98F9-E151AE1BCB72}"/>
              </a:ext>
            </a:extLst>
          </p:cNvPr>
          <p:cNvPicPr/>
          <p:nvPr/>
        </p:nvPicPr>
        <p:blipFill rotWithShape="1">
          <a:blip r:embed="rId3">
            <a:extLst>
              <a:ext uri="{28A0092B-C50C-407E-A947-70E740481C1C}">
                <a14:useLocalDpi xmlns:a14="http://schemas.microsoft.com/office/drawing/2010/main" val="0"/>
              </a:ext>
            </a:extLst>
          </a:blip>
          <a:srcRect l="36702" t="1458" r="36460" b="90214"/>
          <a:stretch/>
        </p:blipFill>
        <p:spPr>
          <a:xfrm>
            <a:off x="8037574" y="3750196"/>
            <a:ext cx="3458249" cy="1388963"/>
          </a:xfrm>
          <a:prstGeom prst="rect">
            <a:avLst/>
          </a:prstGeom>
        </p:spPr>
      </p:pic>
      <p:sp>
        <p:nvSpPr>
          <p:cNvPr id="25" name="Rectangle 24">
            <a:extLst>
              <a:ext uri="{FF2B5EF4-FFF2-40B4-BE49-F238E27FC236}">
                <a16:creationId xmlns:a16="http://schemas.microsoft.com/office/drawing/2014/main" id="{086E571C-8A2B-4F37-B155-9C5DF0ACA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92BB36C5-75B5-4FF3-A527-7F94C9F69591}"/>
              </a:ext>
            </a:extLst>
          </p:cNvPr>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17</a:t>
            </a:fld>
            <a:endParaRPr lang="en-US"/>
          </a:p>
        </p:txBody>
      </p:sp>
    </p:spTree>
    <p:extLst>
      <p:ext uri="{BB962C8B-B14F-4D97-AF65-F5344CB8AC3E}">
        <p14:creationId xmlns:p14="http://schemas.microsoft.com/office/powerpoint/2010/main" val="1860063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418260-058B-4843-8D05-E7B20E6F6316}"/>
              </a:ext>
            </a:extLst>
          </p:cNvPr>
          <p:cNvSpPr>
            <a:spLocks noGrp="1"/>
          </p:cNvSpPr>
          <p:nvPr>
            <p:ph type="title"/>
          </p:nvPr>
        </p:nvSpPr>
        <p:spPr/>
        <p:txBody>
          <a:bodyPr/>
          <a:lstStyle/>
          <a:p>
            <a:r>
              <a:rPr lang="en-US" dirty="0"/>
              <a:t>Appendix</a:t>
            </a:r>
          </a:p>
        </p:txBody>
      </p:sp>
      <p:sp>
        <p:nvSpPr>
          <p:cNvPr id="4" name="Slide Number Placeholder 3">
            <a:extLst>
              <a:ext uri="{FF2B5EF4-FFF2-40B4-BE49-F238E27FC236}">
                <a16:creationId xmlns:a16="http://schemas.microsoft.com/office/drawing/2014/main" id="{A72CE87D-3A3D-4EA4-B778-AA5804471C1C}"/>
              </a:ext>
            </a:extLst>
          </p:cNvPr>
          <p:cNvSpPr>
            <a:spLocks noGrp="1"/>
          </p:cNvSpPr>
          <p:nvPr>
            <p:ph type="sldNum" sz="quarter" idx="12"/>
          </p:nvPr>
        </p:nvSpPr>
        <p:spPr/>
        <p:txBody>
          <a:bodyPr/>
          <a:lstStyle/>
          <a:p>
            <a:fld id="{B82141EB-0727-4D9E-B6E1-2C5B527FFC18}" type="slidenum">
              <a:rPr lang="en-US" smtClean="0"/>
              <a:pPr/>
              <a:t>18</a:t>
            </a:fld>
            <a:endParaRPr lang="en-US" dirty="0"/>
          </a:p>
        </p:txBody>
      </p:sp>
    </p:spTree>
    <p:extLst>
      <p:ext uri="{BB962C8B-B14F-4D97-AF65-F5344CB8AC3E}">
        <p14:creationId xmlns:p14="http://schemas.microsoft.com/office/powerpoint/2010/main" val="2768965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0">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CB7DB1B-FE51-4679-8895-5C82E8CC724F}"/>
              </a:ext>
            </a:extLst>
          </p:cNvPr>
          <p:cNvSpPr>
            <a:spLocks noGrp="1"/>
          </p:cNvSpPr>
          <p:nvPr>
            <p:ph type="title"/>
          </p:nvPr>
        </p:nvSpPr>
        <p:spPr>
          <a:xfrm>
            <a:off x="494260" y="1683144"/>
            <a:ext cx="2774922" cy="3491712"/>
          </a:xfrm>
        </p:spPr>
        <p:txBody>
          <a:bodyPr>
            <a:normAutofit/>
          </a:bodyPr>
          <a:lstStyle/>
          <a:p>
            <a:r>
              <a:rPr lang="en-US" sz="3200" dirty="0"/>
              <a:t>FY 20-21 Media Planning Approach</a:t>
            </a:r>
          </a:p>
        </p:txBody>
      </p:sp>
      <p:sp>
        <p:nvSpPr>
          <p:cNvPr id="3" name="Content Placeholder 2">
            <a:extLst>
              <a:ext uri="{FF2B5EF4-FFF2-40B4-BE49-F238E27FC236}">
                <a16:creationId xmlns:a16="http://schemas.microsoft.com/office/drawing/2014/main" id="{3E1B67A1-446C-4C4F-92AA-DD08C30076F2}"/>
              </a:ext>
            </a:extLst>
          </p:cNvPr>
          <p:cNvSpPr>
            <a:spLocks noGrp="1"/>
          </p:cNvSpPr>
          <p:nvPr>
            <p:ph idx="1"/>
          </p:nvPr>
        </p:nvSpPr>
        <p:spPr>
          <a:xfrm>
            <a:off x="4276755" y="912354"/>
            <a:ext cx="7262252" cy="2073334"/>
          </a:xfrm>
        </p:spPr>
        <p:txBody>
          <a:bodyPr>
            <a:noAutofit/>
          </a:bodyPr>
          <a:lstStyle/>
          <a:p>
            <a:pPr marL="0" indent="0">
              <a:spcBef>
                <a:spcPts val="0"/>
              </a:spcBef>
              <a:buNone/>
            </a:pPr>
            <a:r>
              <a:rPr lang="en-US" sz="1400" dirty="0"/>
              <a:t>In order to reach maximum awareness and move the needle of public awareness and behavior change, a comprehensive multi-media approach has been developed and executed to meet all target audiences throughout California.</a:t>
            </a:r>
          </a:p>
          <a:p>
            <a:pPr marL="0" indent="0">
              <a:spcBef>
                <a:spcPts val="0"/>
              </a:spcBef>
              <a:buNone/>
            </a:pPr>
            <a:endParaRPr lang="en-US" sz="1400" dirty="0"/>
          </a:p>
          <a:p>
            <a:pPr marL="0" indent="0">
              <a:spcBef>
                <a:spcPts val="0"/>
              </a:spcBef>
              <a:buNone/>
            </a:pPr>
            <a:r>
              <a:rPr lang="en-US" sz="1400" dirty="0"/>
              <a:t>The media funnel below diagrams how our approach covers every stage necessary for behavior change to occur – from awareness, to interest, to intent, to conversion – and how each media chosen helps accomplish the ultimate goal of action and sustained behavior. The funnel also helps show that no matter where parents and caregivers access their information at any point in their behavior change journey, First 5 California’s messages are available to them and customized in ways that are most digestible, actionable, and appropriate for its medium. </a:t>
            </a:r>
          </a:p>
        </p:txBody>
      </p:sp>
      <p:sp>
        <p:nvSpPr>
          <p:cNvPr id="19" name="Freeform: Shape 12">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B2AFE749-0C2E-4EF6-9299-C8FCBFF8C10A}"/>
              </a:ext>
            </a:extLst>
          </p:cNvPr>
          <p:cNvSpPr>
            <a:spLocks noGrp="1"/>
          </p:cNvSpPr>
          <p:nvPr>
            <p:ph type="sldNum" sz="quarter" idx="12"/>
          </p:nvPr>
        </p:nvSpPr>
        <p:spPr>
          <a:xfrm>
            <a:off x="10634135" y="6356350"/>
            <a:ext cx="1530927" cy="365125"/>
          </a:xfrm>
        </p:spPr>
        <p:txBody>
          <a:bodyPr>
            <a:normAutofit/>
          </a:bodyPr>
          <a:lstStyle/>
          <a:p>
            <a:pPr>
              <a:spcAft>
                <a:spcPts val="600"/>
              </a:spcAft>
            </a:pPr>
            <a:fld id="{B82141EB-0727-4D9E-B6E1-2C5B527FFC18}" type="slidenum">
              <a:rPr lang="en-US" smtClean="0"/>
              <a:pPr>
                <a:spcAft>
                  <a:spcPts val="600"/>
                </a:spcAft>
              </a:pPr>
              <a:t>19</a:t>
            </a:fld>
            <a:endParaRPr lang="en-US"/>
          </a:p>
        </p:txBody>
      </p:sp>
      <p:grpSp>
        <p:nvGrpSpPr>
          <p:cNvPr id="8" name="Group 7" descr="Graph depicting a funnel of ways to attain action and sustained behavior change including awareness, interest, intent, and conversion. ">
            <a:extLst>
              <a:ext uri="{FF2B5EF4-FFF2-40B4-BE49-F238E27FC236}">
                <a16:creationId xmlns:a16="http://schemas.microsoft.com/office/drawing/2014/main" id="{C1BCED91-1C81-4A7E-8EF4-1DA0A1B8518B}"/>
              </a:ext>
            </a:extLst>
          </p:cNvPr>
          <p:cNvGrpSpPr/>
          <p:nvPr/>
        </p:nvGrpSpPr>
        <p:grpSpPr>
          <a:xfrm>
            <a:off x="4702749" y="3130210"/>
            <a:ext cx="5219250" cy="3509639"/>
            <a:chOff x="1529543" y="1671496"/>
            <a:chExt cx="4789516" cy="3220668"/>
          </a:xfrm>
        </p:grpSpPr>
        <p:grpSp>
          <p:nvGrpSpPr>
            <p:cNvPr id="9" name="Group 8">
              <a:extLst>
                <a:ext uri="{FF2B5EF4-FFF2-40B4-BE49-F238E27FC236}">
                  <a16:creationId xmlns:a16="http://schemas.microsoft.com/office/drawing/2014/main" id="{D727F8CB-A742-4034-84D1-D2B65DB1AFCE}"/>
                </a:ext>
              </a:extLst>
            </p:cNvPr>
            <p:cNvGrpSpPr/>
            <p:nvPr/>
          </p:nvGrpSpPr>
          <p:grpSpPr>
            <a:xfrm>
              <a:off x="3088916" y="4182519"/>
              <a:ext cx="1418160" cy="266900"/>
              <a:chOff x="4211315" y="4410327"/>
              <a:chExt cx="1778827" cy="344905"/>
            </a:xfrm>
            <a:solidFill>
              <a:schemeClr val="bg1">
                <a:lumMod val="85000"/>
              </a:schemeClr>
            </a:solidFill>
          </p:grpSpPr>
          <p:sp>
            <p:nvSpPr>
              <p:cNvPr id="54" name="Oval 53">
                <a:extLst>
                  <a:ext uri="{FF2B5EF4-FFF2-40B4-BE49-F238E27FC236}">
                    <a16:creationId xmlns:a16="http://schemas.microsoft.com/office/drawing/2014/main" id="{9C274E18-17B6-49A8-8ADF-3AC9714D37CD}"/>
                  </a:ext>
                </a:extLst>
              </p:cNvPr>
              <p:cNvSpPr/>
              <p:nvPr/>
            </p:nvSpPr>
            <p:spPr>
              <a:xfrm>
                <a:off x="4211315" y="4410328"/>
                <a:ext cx="344904" cy="3449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0DBB4C7B-2A40-4D9F-99CE-CA70BADDB002}"/>
                  </a:ext>
                </a:extLst>
              </p:cNvPr>
              <p:cNvSpPr/>
              <p:nvPr/>
            </p:nvSpPr>
            <p:spPr>
              <a:xfrm>
                <a:off x="4396473" y="4410327"/>
                <a:ext cx="1593669" cy="3449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 Placeholder 5">
              <a:extLst>
                <a:ext uri="{FF2B5EF4-FFF2-40B4-BE49-F238E27FC236}">
                  <a16:creationId xmlns:a16="http://schemas.microsoft.com/office/drawing/2014/main" id="{D344B1D4-6EA0-42C2-8EA3-F25E97BE6D42}"/>
                </a:ext>
              </a:extLst>
            </p:cNvPr>
            <p:cNvSpPr txBox="1">
              <a:spLocks/>
            </p:cNvSpPr>
            <p:nvPr/>
          </p:nvSpPr>
          <p:spPr>
            <a:xfrm>
              <a:off x="3088915" y="4187483"/>
              <a:ext cx="1269505" cy="261935"/>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127000" marR="0" lvl="0" indent="0" algn="ctr" rtl="0">
                <a:lnSpc>
                  <a:spcPts val="1220"/>
                </a:lnSpc>
                <a:spcBef>
                  <a:spcPts val="0"/>
                </a:spcBef>
                <a:spcAft>
                  <a:spcPts val="0"/>
                </a:spcAft>
                <a:buClr>
                  <a:srgbClr val="CCCCCC"/>
                </a:buClr>
                <a:buSzPts val="1600"/>
                <a:buFont typeface="Poppins Light"/>
                <a:buNone/>
                <a:defRPr sz="1100" b="1" i="0" u="none" strike="noStrike" cap="none">
                  <a:solidFill>
                    <a:schemeClr val="bg1"/>
                  </a:solidFill>
                  <a:latin typeface="Poppins" pitchFamily="2" charset="77"/>
                  <a:ea typeface="Poppins Light"/>
                  <a:cs typeface="Poppins" pitchFamily="2" charset="77"/>
                  <a:sym typeface="Poppins Light"/>
                </a:defRPr>
              </a:lvl1pPr>
              <a:lvl2pPr marL="914400" marR="0" lvl="1"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2pPr>
              <a:lvl3pPr marL="1371600" marR="0" lvl="2"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3pPr>
              <a:lvl4pPr marL="1828800" marR="0" lvl="3"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4pPr>
              <a:lvl5pPr marL="2286000" marR="0" lvl="4"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5pPr>
              <a:lvl6pPr marL="2743200" marR="0" lvl="5"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6pPr>
              <a:lvl7pPr marL="3200400" marR="0" lvl="6"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7pPr>
              <a:lvl8pPr marL="3657600" marR="0" lvl="7"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8pPr>
              <a:lvl9pPr marL="4114800" marR="0" lvl="8"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9pPr>
            </a:lstStyle>
            <a:p>
              <a:pPr algn="l"/>
              <a:r>
                <a:rPr lang="en-US" sz="1000" dirty="0">
                  <a:solidFill>
                    <a:schemeClr val="tx1"/>
                  </a:solidFill>
                </a:rPr>
                <a:t>CONVERT</a:t>
              </a:r>
              <a:endParaRPr lang="en-US" dirty="0">
                <a:solidFill>
                  <a:schemeClr val="tx1"/>
                </a:solidFill>
              </a:endParaRPr>
            </a:p>
          </p:txBody>
        </p:sp>
        <p:grpSp>
          <p:nvGrpSpPr>
            <p:cNvPr id="11" name="Group 10">
              <a:extLst>
                <a:ext uri="{FF2B5EF4-FFF2-40B4-BE49-F238E27FC236}">
                  <a16:creationId xmlns:a16="http://schemas.microsoft.com/office/drawing/2014/main" id="{A6AC48AE-3D45-4307-9C52-90EF8436BA3D}"/>
                </a:ext>
              </a:extLst>
            </p:cNvPr>
            <p:cNvGrpSpPr/>
            <p:nvPr/>
          </p:nvGrpSpPr>
          <p:grpSpPr>
            <a:xfrm>
              <a:off x="2606795" y="3477589"/>
              <a:ext cx="1582195" cy="260347"/>
              <a:chOff x="4211315" y="4410327"/>
              <a:chExt cx="1778827" cy="344905"/>
            </a:xfrm>
            <a:solidFill>
              <a:schemeClr val="bg1">
                <a:lumMod val="85000"/>
              </a:schemeClr>
            </a:solidFill>
          </p:grpSpPr>
          <p:sp>
            <p:nvSpPr>
              <p:cNvPr id="52" name="Oval 51">
                <a:extLst>
                  <a:ext uri="{FF2B5EF4-FFF2-40B4-BE49-F238E27FC236}">
                    <a16:creationId xmlns:a16="http://schemas.microsoft.com/office/drawing/2014/main" id="{C0B39F7C-C399-4FD2-90FE-179F2C946AD0}"/>
                  </a:ext>
                </a:extLst>
              </p:cNvPr>
              <p:cNvSpPr/>
              <p:nvPr/>
            </p:nvSpPr>
            <p:spPr>
              <a:xfrm>
                <a:off x="4211315" y="4410328"/>
                <a:ext cx="344904" cy="3449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E1016632-C8C4-4BE9-BB07-4E1A3DB736AC}"/>
                  </a:ext>
                </a:extLst>
              </p:cNvPr>
              <p:cNvSpPr/>
              <p:nvPr/>
            </p:nvSpPr>
            <p:spPr>
              <a:xfrm>
                <a:off x="4396473" y="4410327"/>
                <a:ext cx="1593669" cy="3449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 Placeholder 5">
              <a:extLst>
                <a:ext uri="{FF2B5EF4-FFF2-40B4-BE49-F238E27FC236}">
                  <a16:creationId xmlns:a16="http://schemas.microsoft.com/office/drawing/2014/main" id="{AB971671-56EC-4401-8A57-128F0617487C}"/>
                </a:ext>
              </a:extLst>
            </p:cNvPr>
            <p:cNvSpPr txBox="1">
              <a:spLocks/>
            </p:cNvSpPr>
            <p:nvPr/>
          </p:nvSpPr>
          <p:spPr>
            <a:xfrm>
              <a:off x="2665727" y="3477590"/>
              <a:ext cx="944783" cy="261937"/>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127000" marR="0" lvl="0" indent="0" algn="ctr" rtl="0">
                <a:lnSpc>
                  <a:spcPts val="1220"/>
                </a:lnSpc>
                <a:spcBef>
                  <a:spcPts val="0"/>
                </a:spcBef>
                <a:spcAft>
                  <a:spcPts val="0"/>
                </a:spcAft>
                <a:buClr>
                  <a:srgbClr val="CCCCCC"/>
                </a:buClr>
                <a:buSzPts val="1600"/>
                <a:buFont typeface="Poppins Light"/>
                <a:buNone/>
                <a:defRPr sz="1100" b="1" i="0" u="none" strike="noStrike" cap="none">
                  <a:solidFill>
                    <a:schemeClr val="bg1"/>
                  </a:solidFill>
                  <a:latin typeface="Poppins" pitchFamily="2" charset="77"/>
                  <a:ea typeface="Poppins Light"/>
                  <a:cs typeface="Poppins" pitchFamily="2" charset="77"/>
                  <a:sym typeface="Poppins Light"/>
                </a:defRPr>
              </a:lvl1pPr>
              <a:lvl2pPr marL="914400" marR="0" lvl="1"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2pPr>
              <a:lvl3pPr marL="1371600" marR="0" lvl="2"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3pPr>
              <a:lvl4pPr marL="1828800" marR="0" lvl="3"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4pPr>
              <a:lvl5pPr marL="2286000" marR="0" lvl="4"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5pPr>
              <a:lvl6pPr marL="2743200" marR="0" lvl="5"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6pPr>
              <a:lvl7pPr marL="3200400" marR="0" lvl="6"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7pPr>
              <a:lvl8pPr marL="3657600" marR="0" lvl="7"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8pPr>
              <a:lvl9pPr marL="4114800" marR="0" lvl="8"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9pPr>
            </a:lstStyle>
            <a:p>
              <a:r>
                <a:rPr lang="en-US" sz="1000" dirty="0">
                  <a:solidFill>
                    <a:schemeClr val="tx1"/>
                  </a:solidFill>
                </a:rPr>
                <a:t>INTENT</a:t>
              </a:r>
            </a:p>
          </p:txBody>
        </p:sp>
        <p:grpSp>
          <p:nvGrpSpPr>
            <p:cNvPr id="13" name="Group 12">
              <a:extLst>
                <a:ext uri="{FF2B5EF4-FFF2-40B4-BE49-F238E27FC236}">
                  <a16:creationId xmlns:a16="http://schemas.microsoft.com/office/drawing/2014/main" id="{322763FB-7158-47B6-B918-54FBCF19F1D7}"/>
                </a:ext>
              </a:extLst>
            </p:cNvPr>
            <p:cNvGrpSpPr/>
            <p:nvPr/>
          </p:nvGrpSpPr>
          <p:grpSpPr>
            <a:xfrm>
              <a:off x="2101364" y="2736441"/>
              <a:ext cx="1601868" cy="261938"/>
              <a:chOff x="4211315" y="4410327"/>
              <a:chExt cx="1778827" cy="344905"/>
            </a:xfrm>
            <a:solidFill>
              <a:schemeClr val="bg1">
                <a:lumMod val="85000"/>
              </a:schemeClr>
            </a:solidFill>
          </p:grpSpPr>
          <p:sp>
            <p:nvSpPr>
              <p:cNvPr id="50" name="Oval 49">
                <a:extLst>
                  <a:ext uri="{FF2B5EF4-FFF2-40B4-BE49-F238E27FC236}">
                    <a16:creationId xmlns:a16="http://schemas.microsoft.com/office/drawing/2014/main" id="{76C7DDEC-AD01-4A46-B5CE-FC145CBFCE72}"/>
                  </a:ext>
                </a:extLst>
              </p:cNvPr>
              <p:cNvSpPr/>
              <p:nvPr/>
            </p:nvSpPr>
            <p:spPr>
              <a:xfrm>
                <a:off x="4211315" y="4410328"/>
                <a:ext cx="344904" cy="3449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1336C6D6-3116-40BF-87F3-DFFCB0D92971}"/>
                  </a:ext>
                </a:extLst>
              </p:cNvPr>
              <p:cNvSpPr/>
              <p:nvPr/>
            </p:nvSpPr>
            <p:spPr>
              <a:xfrm>
                <a:off x="4396473" y="4410327"/>
                <a:ext cx="1593669" cy="3449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 Placeholder 5">
              <a:extLst>
                <a:ext uri="{FF2B5EF4-FFF2-40B4-BE49-F238E27FC236}">
                  <a16:creationId xmlns:a16="http://schemas.microsoft.com/office/drawing/2014/main" id="{DBE1AC9E-9411-43CE-A6CA-64875FA4E72B}"/>
                </a:ext>
              </a:extLst>
            </p:cNvPr>
            <p:cNvSpPr txBox="1">
              <a:spLocks/>
            </p:cNvSpPr>
            <p:nvPr/>
          </p:nvSpPr>
          <p:spPr>
            <a:xfrm>
              <a:off x="2151972" y="2736442"/>
              <a:ext cx="1008026" cy="261937"/>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127000" marR="0" lvl="0" indent="0" algn="ctr" rtl="0">
                <a:lnSpc>
                  <a:spcPts val="1220"/>
                </a:lnSpc>
                <a:spcBef>
                  <a:spcPts val="0"/>
                </a:spcBef>
                <a:spcAft>
                  <a:spcPts val="0"/>
                </a:spcAft>
                <a:buClr>
                  <a:srgbClr val="CCCCCC"/>
                </a:buClr>
                <a:buSzPts val="1600"/>
                <a:buFont typeface="Poppins Light"/>
                <a:buNone/>
                <a:defRPr sz="1100" b="1" i="0" u="none" strike="noStrike" cap="none">
                  <a:solidFill>
                    <a:schemeClr val="bg1"/>
                  </a:solidFill>
                  <a:latin typeface="Poppins" pitchFamily="2" charset="77"/>
                  <a:ea typeface="Poppins Light"/>
                  <a:cs typeface="Poppins" pitchFamily="2" charset="77"/>
                  <a:sym typeface="Poppins Light"/>
                </a:defRPr>
              </a:lvl1pPr>
              <a:lvl2pPr marL="914400" marR="0" lvl="1"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2pPr>
              <a:lvl3pPr marL="1371600" marR="0" lvl="2"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3pPr>
              <a:lvl4pPr marL="1828800" marR="0" lvl="3"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4pPr>
              <a:lvl5pPr marL="2286000" marR="0" lvl="4"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5pPr>
              <a:lvl6pPr marL="2743200" marR="0" lvl="5"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6pPr>
              <a:lvl7pPr marL="3200400" marR="0" lvl="6"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7pPr>
              <a:lvl8pPr marL="3657600" marR="0" lvl="7"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8pPr>
              <a:lvl9pPr marL="4114800" marR="0" lvl="8"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9pPr>
            </a:lstStyle>
            <a:p>
              <a:r>
                <a:rPr lang="en-US" sz="1000" dirty="0">
                  <a:solidFill>
                    <a:schemeClr val="tx1"/>
                  </a:solidFill>
                </a:rPr>
                <a:t>INTEREST</a:t>
              </a:r>
            </a:p>
          </p:txBody>
        </p:sp>
        <p:grpSp>
          <p:nvGrpSpPr>
            <p:cNvPr id="15" name="Group 14">
              <a:extLst>
                <a:ext uri="{FF2B5EF4-FFF2-40B4-BE49-F238E27FC236}">
                  <a16:creationId xmlns:a16="http://schemas.microsoft.com/office/drawing/2014/main" id="{56DA6F7A-15DA-41BE-B994-96D2254F012E}"/>
                </a:ext>
              </a:extLst>
            </p:cNvPr>
            <p:cNvGrpSpPr/>
            <p:nvPr/>
          </p:nvGrpSpPr>
          <p:grpSpPr>
            <a:xfrm>
              <a:off x="1616732" y="1953067"/>
              <a:ext cx="1569621" cy="261937"/>
              <a:chOff x="4211315" y="4410327"/>
              <a:chExt cx="1778827" cy="344905"/>
            </a:xfrm>
            <a:solidFill>
              <a:schemeClr val="bg1">
                <a:lumMod val="85000"/>
              </a:schemeClr>
            </a:solidFill>
          </p:grpSpPr>
          <p:sp>
            <p:nvSpPr>
              <p:cNvPr id="48" name="Oval 47">
                <a:extLst>
                  <a:ext uri="{FF2B5EF4-FFF2-40B4-BE49-F238E27FC236}">
                    <a16:creationId xmlns:a16="http://schemas.microsoft.com/office/drawing/2014/main" id="{22C6065C-8DA2-4D54-AC51-FBAA06566D54}"/>
                  </a:ext>
                </a:extLst>
              </p:cNvPr>
              <p:cNvSpPr/>
              <p:nvPr/>
            </p:nvSpPr>
            <p:spPr>
              <a:xfrm>
                <a:off x="4211315" y="4410328"/>
                <a:ext cx="344904" cy="3449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EA96CEAD-7561-4499-A8B9-66A77919327B}"/>
                  </a:ext>
                </a:extLst>
              </p:cNvPr>
              <p:cNvSpPr/>
              <p:nvPr/>
            </p:nvSpPr>
            <p:spPr>
              <a:xfrm>
                <a:off x="4396473" y="4410327"/>
                <a:ext cx="1593669" cy="3449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5">
              <a:extLst>
                <a:ext uri="{FF2B5EF4-FFF2-40B4-BE49-F238E27FC236}">
                  <a16:creationId xmlns:a16="http://schemas.microsoft.com/office/drawing/2014/main" id="{A9E1AA0D-58AD-41B9-B797-4A779B10B427}"/>
                </a:ext>
              </a:extLst>
            </p:cNvPr>
            <p:cNvSpPr txBox="1">
              <a:spLocks/>
            </p:cNvSpPr>
            <p:nvPr/>
          </p:nvSpPr>
          <p:spPr>
            <a:xfrm>
              <a:off x="1529543" y="1953067"/>
              <a:ext cx="1228212" cy="261937"/>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127000" marR="0" lvl="0" indent="0" algn="ctr" rtl="0">
                <a:lnSpc>
                  <a:spcPts val="1220"/>
                </a:lnSpc>
                <a:spcBef>
                  <a:spcPts val="0"/>
                </a:spcBef>
                <a:spcAft>
                  <a:spcPts val="0"/>
                </a:spcAft>
                <a:buClr>
                  <a:srgbClr val="CCCCCC"/>
                </a:buClr>
                <a:buSzPts val="1600"/>
                <a:buFont typeface="Poppins Light"/>
                <a:buNone/>
                <a:defRPr sz="1100" b="1" i="0" u="none" strike="noStrike" cap="none">
                  <a:solidFill>
                    <a:schemeClr val="bg1"/>
                  </a:solidFill>
                  <a:latin typeface="Poppins" pitchFamily="2" charset="77"/>
                  <a:ea typeface="Poppins Light"/>
                  <a:cs typeface="Poppins" pitchFamily="2" charset="77"/>
                  <a:sym typeface="Poppins Light"/>
                </a:defRPr>
              </a:lvl1pPr>
              <a:lvl2pPr marL="914400" marR="0" lvl="1"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2pPr>
              <a:lvl3pPr marL="1371600" marR="0" lvl="2"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3pPr>
              <a:lvl4pPr marL="1828800" marR="0" lvl="3"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4pPr>
              <a:lvl5pPr marL="2286000" marR="0" lvl="4"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5pPr>
              <a:lvl6pPr marL="2743200" marR="0" lvl="5"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6pPr>
              <a:lvl7pPr marL="3200400" marR="0" lvl="6"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7pPr>
              <a:lvl8pPr marL="3657600" marR="0" lvl="7"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8pPr>
              <a:lvl9pPr marL="4114800" marR="0" lvl="8"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9pPr>
            </a:lstStyle>
            <a:p>
              <a:r>
                <a:rPr lang="en-US" sz="1000" dirty="0">
                  <a:solidFill>
                    <a:schemeClr val="tx1"/>
                  </a:solidFill>
                </a:rPr>
                <a:t>AWARENESS</a:t>
              </a:r>
            </a:p>
          </p:txBody>
        </p:sp>
        <p:grpSp>
          <p:nvGrpSpPr>
            <p:cNvPr id="20" name="Group 19">
              <a:extLst>
                <a:ext uri="{FF2B5EF4-FFF2-40B4-BE49-F238E27FC236}">
                  <a16:creationId xmlns:a16="http://schemas.microsoft.com/office/drawing/2014/main" id="{4D18C22B-93F8-415D-A578-234DEA2EACB9}"/>
                </a:ext>
              </a:extLst>
            </p:cNvPr>
            <p:cNvGrpSpPr/>
            <p:nvPr/>
          </p:nvGrpSpPr>
          <p:grpSpPr>
            <a:xfrm>
              <a:off x="2614011" y="1671496"/>
              <a:ext cx="3705048" cy="2959367"/>
              <a:chOff x="1768693" y="366966"/>
              <a:chExt cx="5591122" cy="4465849"/>
            </a:xfrm>
          </p:grpSpPr>
          <p:sp>
            <p:nvSpPr>
              <p:cNvPr id="22" name="Triangle 3">
                <a:extLst>
                  <a:ext uri="{FF2B5EF4-FFF2-40B4-BE49-F238E27FC236}">
                    <a16:creationId xmlns:a16="http://schemas.microsoft.com/office/drawing/2014/main" id="{817BDB60-AE3D-46C9-A790-F4297C7EF8EF}"/>
                  </a:ext>
                </a:extLst>
              </p:cNvPr>
              <p:cNvSpPr/>
              <p:nvPr/>
            </p:nvSpPr>
            <p:spPr>
              <a:xfrm rot="10800000">
                <a:off x="1781493" y="679114"/>
                <a:ext cx="5578322" cy="4153701"/>
              </a:xfrm>
              <a:prstGeom prst="triangle">
                <a:avLst/>
              </a:prstGeom>
              <a:gradFill flip="none" rotWithShape="1">
                <a:gsLst>
                  <a:gs pos="0">
                    <a:schemeClr val="accent2"/>
                  </a:gs>
                  <a:gs pos="10000">
                    <a:schemeClr val="accent1"/>
                  </a:gs>
                  <a:gs pos="87000">
                    <a:schemeClr val="tx2"/>
                  </a:gs>
                </a:gsLst>
                <a:lin ang="2700000" scaled="1"/>
                <a:tileRect/>
              </a:gradFill>
              <a:ln w="15875">
                <a:noFill/>
              </a:ln>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8A17DAF8-24BD-4334-8C5F-0BAB5C7D4878}"/>
                  </a:ext>
                </a:extLst>
              </p:cNvPr>
              <p:cNvSpPr/>
              <p:nvPr/>
            </p:nvSpPr>
            <p:spPr>
              <a:xfrm>
                <a:off x="1768693" y="366966"/>
                <a:ext cx="5589210" cy="635199"/>
              </a:xfrm>
              <a:prstGeom prst="ellipse">
                <a:avLst/>
              </a:prstGeom>
              <a:gradFill>
                <a:gsLst>
                  <a:gs pos="0">
                    <a:schemeClr val="accent1"/>
                  </a:gs>
                  <a:gs pos="10000">
                    <a:schemeClr val="accent1"/>
                  </a:gs>
                  <a:gs pos="87000">
                    <a:schemeClr val="tx2"/>
                  </a:gs>
                </a:gsLst>
                <a:lin ang="1500000" scaled="0"/>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E66FD06E-5C44-47A8-A35B-7D3DCB8F2244}"/>
                  </a:ext>
                </a:extLst>
              </p:cNvPr>
              <p:cNvGrpSpPr/>
              <p:nvPr/>
            </p:nvGrpSpPr>
            <p:grpSpPr>
              <a:xfrm>
                <a:off x="2175712" y="972376"/>
                <a:ext cx="4758267" cy="620927"/>
                <a:chOff x="345989" y="2273643"/>
                <a:chExt cx="3707027" cy="827903"/>
              </a:xfrm>
            </p:grpSpPr>
            <p:sp>
              <p:nvSpPr>
                <p:cNvPr id="46" name="Arc 45">
                  <a:extLst>
                    <a:ext uri="{FF2B5EF4-FFF2-40B4-BE49-F238E27FC236}">
                      <a16:creationId xmlns:a16="http://schemas.microsoft.com/office/drawing/2014/main" id="{E04EA5C4-D414-4064-80FA-FAF94715D184}"/>
                    </a:ext>
                  </a:extLst>
                </p:cNvPr>
                <p:cNvSpPr/>
                <p:nvPr/>
              </p:nvSpPr>
              <p:spPr>
                <a:xfrm rot="10800000">
                  <a:off x="345989" y="2273643"/>
                  <a:ext cx="3707027" cy="827903"/>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Arc 46">
                  <a:extLst>
                    <a:ext uri="{FF2B5EF4-FFF2-40B4-BE49-F238E27FC236}">
                      <a16:creationId xmlns:a16="http://schemas.microsoft.com/office/drawing/2014/main" id="{BA7AF165-3976-4DA5-9777-56144EAC0D3F}"/>
                    </a:ext>
                  </a:extLst>
                </p:cNvPr>
                <p:cNvSpPr/>
                <p:nvPr/>
              </p:nvSpPr>
              <p:spPr>
                <a:xfrm rot="10800000" flipH="1">
                  <a:off x="345989" y="2273643"/>
                  <a:ext cx="3707027" cy="827903"/>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CCEC7C92-8702-4FF3-B99F-D2F628451043}"/>
                  </a:ext>
                </a:extLst>
              </p:cNvPr>
              <p:cNvGrpSpPr/>
              <p:nvPr/>
            </p:nvGrpSpPr>
            <p:grpSpPr>
              <a:xfrm>
                <a:off x="2582113" y="1607768"/>
                <a:ext cx="3953934" cy="541384"/>
                <a:chOff x="345989" y="2273643"/>
                <a:chExt cx="3707027" cy="827903"/>
              </a:xfrm>
            </p:grpSpPr>
            <p:sp>
              <p:nvSpPr>
                <p:cNvPr id="44" name="Arc 43">
                  <a:extLst>
                    <a:ext uri="{FF2B5EF4-FFF2-40B4-BE49-F238E27FC236}">
                      <a16:creationId xmlns:a16="http://schemas.microsoft.com/office/drawing/2014/main" id="{32EB671C-480B-4E87-8884-0762BAAE4FC2}"/>
                    </a:ext>
                  </a:extLst>
                </p:cNvPr>
                <p:cNvSpPr/>
                <p:nvPr/>
              </p:nvSpPr>
              <p:spPr>
                <a:xfrm rot="10800000">
                  <a:off x="345989" y="2273643"/>
                  <a:ext cx="3707027" cy="827903"/>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Arc 44">
                  <a:extLst>
                    <a:ext uri="{FF2B5EF4-FFF2-40B4-BE49-F238E27FC236}">
                      <a16:creationId xmlns:a16="http://schemas.microsoft.com/office/drawing/2014/main" id="{497A5A2D-3613-43F0-B286-AA8C8CB39841}"/>
                    </a:ext>
                  </a:extLst>
                </p:cNvPr>
                <p:cNvSpPr/>
                <p:nvPr/>
              </p:nvSpPr>
              <p:spPr>
                <a:xfrm rot="10800000" flipH="1">
                  <a:off x="345989" y="2273643"/>
                  <a:ext cx="3707027" cy="827903"/>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6BD4BE59-2A73-41E7-A090-1E2AD58F07AB}"/>
                  </a:ext>
                </a:extLst>
              </p:cNvPr>
              <p:cNvGrpSpPr/>
              <p:nvPr/>
            </p:nvGrpSpPr>
            <p:grpSpPr>
              <a:xfrm>
                <a:off x="2954646" y="2214140"/>
                <a:ext cx="3200400" cy="478049"/>
                <a:chOff x="345989" y="2273643"/>
                <a:chExt cx="3707027" cy="827903"/>
              </a:xfrm>
              <a:noFill/>
            </p:grpSpPr>
            <p:sp>
              <p:nvSpPr>
                <p:cNvPr id="42" name="Arc 41">
                  <a:extLst>
                    <a:ext uri="{FF2B5EF4-FFF2-40B4-BE49-F238E27FC236}">
                      <a16:creationId xmlns:a16="http://schemas.microsoft.com/office/drawing/2014/main" id="{1AA68FB3-7E44-43B4-81E8-067D77C47738}"/>
                    </a:ext>
                  </a:extLst>
                </p:cNvPr>
                <p:cNvSpPr/>
                <p:nvPr/>
              </p:nvSpPr>
              <p:spPr>
                <a:xfrm rot="10800000">
                  <a:off x="345989" y="2273643"/>
                  <a:ext cx="3707027" cy="827903"/>
                </a:xfrm>
                <a:prstGeom prst="arc">
                  <a:avLst/>
                </a:prstGeom>
                <a:grpFill/>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Arc 42">
                  <a:extLst>
                    <a:ext uri="{FF2B5EF4-FFF2-40B4-BE49-F238E27FC236}">
                      <a16:creationId xmlns:a16="http://schemas.microsoft.com/office/drawing/2014/main" id="{5E5F1EE4-A8A2-4D6D-9EA0-7F1804E78D28}"/>
                    </a:ext>
                  </a:extLst>
                </p:cNvPr>
                <p:cNvSpPr/>
                <p:nvPr/>
              </p:nvSpPr>
              <p:spPr>
                <a:xfrm rot="10800000" flipH="1">
                  <a:off x="345989" y="2273643"/>
                  <a:ext cx="3707027" cy="827903"/>
                </a:xfrm>
                <a:prstGeom prst="arc">
                  <a:avLst/>
                </a:prstGeom>
                <a:grpFill/>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25DD5CDD-9055-43DD-8BC7-14A0F53272EA}"/>
                  </a:ext>
                </a:extLst>
              </p:cNvPr>
              <p:cNvGrpSpPr/>
              <p:nvPr/>
            </p:nvGrpSpPr>
            <p:grpSpPr>
              <a:xfrm>
                <a:off x="3335645" y="2772510"/>
                <a:ext cx="2429935" cy="478049"/>
                <a:chOff x="345989" y="2273643"/>
                <a:chExt cx="3707027" cy="827903"/>
              </a:xfrm>
            </p:grpSpPr>
            <p:sp>
              <p:nvSpPr>
                <p:cNvPr id="40" name="Arc 39">
                  <a:extLst>
                    <a:ext uri="{FF2B5EF4-FFF2-40B4-BE49-F238E27FC236}">
                      <a16:creationId xmlns:a16="http://schemas.microsoft.com/office/drawing/2014/main" id="{2A638248-FAAE-4FA7-B909-70D9786879B4}"/>
                    </a:ext>
                  </a:extLst>
                </p:cNvPr>
                <p:cNvSpPr/>
                <p:nvPr/>
              </p:nvSpPr>
              <p:spPr>
                <a:xfrm rot="10800000">
                  <a:off x="345989" y="2273643"/>
                  <a:ext cx="3707027" cy="827903"/>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Arc 40">
                  <a:extLst>
                    <a:ext uri="{FF2B5EF4-FFF2-40B4-BE49-F238E27FC236}">
                      <a16:creationId xmlns:a16="http://schemas.microsoft.com/office/drawing/2014/main" id="{C6E28F90-EEEE-476A-AF04-A246C1DBBEC2}"/>
                    </a:ext>
                  </a:extLst>
                </p:cNvPr>
                <p:cNvSpPr/>
                <p:nvPr/>
              </p:nvSpPr>
              <p:spPr>
                <a:xfrm rot="10800000" flipH="1">
                  <a:off x="345989" y="2273643"/>
                  <a:ext cx="3707027" cy="827903"/>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DF2F6ADC-B0C0-429E-9F51-D66541D7160F}"/>
                  </a:ext>
                </a:extLst>
              </p:cNvPr>
              <p:cNvGrpSpPr/>
              <p:nvPr/>
            </p:nvGrpSpPr>
            <p:grpSpPr>
              <a:xfrm>
                <a:off x="3682779" y="3286017"/>
                <a:ext cx="1744133" cy="478049"/>
                <a:chOff x="345989" y="2273643"/>
                <a:chExt cx="3707027" cy="827903"/>
              </a:xfrm>
            </p:grpSpPr>
            <p:sp>
              <p:nvSpPr>
                <p:cNvPr id="38" name="Arc 37">
                  <a:extLst>
                    <a:ext uri="{FF2B5EF4-FFF2-40B4-BE49-F238E27FC236}">
                      <a16:creationId xmlns:a16="http://schemas.microsoft.com/office/drawing/2014/main" id="{36E8FBD7-4F49-41D6-B48A-18219A240704}"/>
                    </a:ext>
                  </a:extLst>
                </p:cNvPr>
                <p:cNvSpPr/>
                <p:nvPr/>
              </p:nvSpPr>
              <p:spPr>
                <a:xfrm rot="10800000">
                  <a:off x="345989" y="2273643"/>
                  <a:ext cx="3707027" cy="827903"/>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Arc 38">
                  <a:extLst>
                    <a:ext uri="{FF2B5EF4-FFF2-40B4-BE49-F238E27FC236}">
                      <a16:creationId xmlns:a16="http://schemas.microsoft.com/office/drawing/2014/main" id="{64F7C5CB-C0C1-430B-A55C-FC49DF1E29A2}"/>
                    </a:ext>
                  </a:extLst>
                </p:cNvPr>
                <p:cNvSpPr/>
                <p:nvPr/>
              </p:nvSpPr>
              <p:spPr>
                <a:xfrm rot="10800000" flipH="1">
                  <a:off x="345989" y="2273643"/>
                  <a:ext cx="3707027" cy="827903"/>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78961AB5-3F99-4B90-9EE9-F337BC9969E4}"/>
                  </a:ext>
                </a:extLst>
              </p:cNvPr>
              <p:cNvGrpSpPr/>
              <p:nvPr/>
            </p:nvGrpSpPr>
            <p:grpSpPr>
              <a:xfrm>
                <a:off x="4033822" y="3830856"/>
                <a:ext cx="1045698" cy="426656"/>
                <a:chOff x="345989" y="2273643"/>
                <a:chExt cx="3707027" cy="827903"/>
              </a:xfrm>
            </p:grpSpPr>
            <p:sp>
              <p:nvSpPr>
                <p:cNvPr id="36" name="Arc 35">
                  <a:extLst>
                    <a:ext uri="{FF2B5EF4-FFF2-40B4-BE49-F238E27FC236}">
                      <a16:creationId xmlns:a16="http://schemas.microsoft.com/office/drawing/2014/main" id="{8267C347-0EC8-4A6B-B29D-0920E1110C05}"/>
                    </a:ext>
                  </a:extLst>
                </p:cNvPr>
                <p:cNvSpPr/>
                <p:nvPr/>
              </p:nvSpPr>
              <p:spPr>
                <a:xfrm rot="10800000">
                  <a:off x="345989" y="2273643"/>
                  <a:ext cx="3707027" cy="827903"/>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Arc 36">
                  <a:extLst>
                    <a:ext uri="{FF2B5EF4-FFF2-40B4-BE49-F238E27FC236}">
                      <a16:creationId xmlns:a16="http://schemas.microsoft.com/office/drawing/2014/main" id="{39241302-3C55-4F3F-AD3B-58B0B17182B0}"/>
                    </a:ext>
                  </a:extLst>
                </p:cNvPr>
                <p:cNvSpPr/>
                <p:nvPr/>
              </p:nvSpPr>
              <p:spPr>
                <a:xfrm rot="10800000" flipH="1">
                  <a:off x="345989" y="2273643"/>
                  <a:ext cx="3707027" cy="827903"/>
                </a:xfrm>
                <a:prstGeom prst="arc">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0" name="TextBox 29">
                <a:extLst>
                  <a:ext uri="{FF2B5EF4-FFF2-40B4-BE49-F238E27FC236}">
                    <a16:creationId xmlns:a16="http://schemas.microsoft.com/office/drawing/2014/main" id="{2E9ED1E4-D66A-4D1B-AF31-370C16D303C5}"/>
                  </a:ext>
                </a:extLst>
              </p:cNvPr>
              <p:cNvSpPr txBox="1"/>
              <p:nvPr/>
            </p:nvSpPr>
            <p:spPr>
              <a:xfrm>
                <a:off x="2756649" y="1003492"/>
                <a:ext cx="3597639" cy="564729"/>
              </a:xfrm>
              <a:prstGeom prst="rect">
                <a:avLst/>
              </a:prstGeom>
              <a:noFill/>
            </p:spPr>
            <p:txBody>
              <a:bodyPr wrap="square" rtlCol="0">
                <a:spAutoFit/>
              </a:bodyPr>
              <a:lstStyle/>
              <a:p>
                <a:pPr algn="ctr"/>
                <a:r>
                  <a:rPr lang="en-US" sz="1050" b="1" dirty="0">
                    <a:solidFill>
                      <a:schemeClr val="bg1"/>
                    </a:solidFill>
                    <a:latin typeface="Poppins Medium" pitchFamily="2" charset="77"/>
                    <a:cs typeface="Poppins Medium" pitchFamily="2" charset="77"/>
                  </a:rPr>
                  <a:t>Broad Awareness Media</a:t>
                </a:r>
              </a:p>
              <a:p>
                <a:pPr algn="ctr"/>
                <a:r>
                  <a:rPr lang="en-US" sz="1000" dirty="0">
                    <a:solidFill>
                      <a:schemeClr val="bg1"/>
                    </a:solidFill>
                    <a:latin typeface="Poppins Medium" pitchFamily="2" charset="77"/>
                    <a:cs typeface="Poppins Medium" pitchFamily="2" charset="77"/>
                  </a:rPr>
                  <a:t>(TV, Radio)</a:t>
                </a:r>
              </a:p>
            </p:txBody>
          </p:sp>
          <p:sp>
            <p:nvSpPr>
              <p:cNvPr id="31" name="TextBox 30">
                <a:extLst>
                  <a:ext uri="{FF2B5EF4-FFF2-40B4-BE49-F238E27FC236}">
                    <a16:creationId xmlns:a16="http://schemas.microsoft.com/office/drawing/2014/main" id="{F2BCB765-5DA1-40B9-8310-5AA05EBC6BDA}"/>
                  </a:ext>
                </a:extLst>
              </p:cNvPr>
              <p:cNvSpPr txBox="1"/>
              <p:nvPr/>
            </p:nvSpPr>
            <p:spPr>
              <a:xfrm>
                <a:off x="2765511" y="1597041"/>
                <a:ext cx="3597640" cy="627009"/>
              </a:xfrm>
              <a:prstGeom prst="rect">
                <a:avLst/>
              </a:prstGeom>
              <a:noFill/>
            </p:spPr>
            <p:txBody>
              <a:bodyPr wrap="square" rtlCol="0">
                <a:spAutoFit/>
              </a:bodyPr>
              <a:lstStyle/>
              <a:p>
                <a:pPr algn="ctr"/>
                <a:r>
                  <a:rPr lang="en-US" sz="1050" b="1" dirty="0">
                    <a:solidFill>
                      <a:schemeClr val="bg1"/>
                    </a:solidFill>
                    <a:latin typeface="Poppins Medium" pitchFamily="2" charset="77"/>
                    <a:cs typeface="Poppins Medium" pitchFamily="2" charset="77"/>
                  </a:rPr>
                  <a:t>Digital Display/Video/Audio</a:t>
                </a:r>
              </a:p>
              <a:p>
                <a:pPr algn="ctr"/>
                <a:r>
                  <a:rPr lang="en-US" sz="1000" dirty="0">
                    <a:solidFill>
                      <a:schemeClr val="bg1"/>
                    </a:solidFill>
                    <a:latin typeface="Poppins Medium" pitchFamily="2" charset="77"/>
                    <a:cs typeface="Poppins Medium" pitchFamily="2" charset="77"/>
                  </a:rPr>
                  <a:t>(Direct Site &amp; Prospecting)</a:t>
                </a:r>
              </a:p>
            </p:txBody>
          </p:sp>
          <p:sp>
            <p:nvSpPr>
              <p:cNvPr id="32" name="TextBox 31">
                <a:extLst>
                  <a:ext uri="{FF2B5EF4-FFF2-40B4-BE49-F238E27FC236}">
                    <a16:creationId xmlns:a16="http://schemas.microsoft.com/office/drawing/2014/main" id="{0DCDF5E8-AD61-4BEE-91E2-C97D9926E121}"/>
                  </a:ext>
                </a:extLst>
              </p:cNvPr>
              <p:cNvSpPr txBox="1"/>
              <p:nvPr/>
            </p:nvSpPr>
            <p:spPr>
              <a:xfrm>
                <a:off x="2748163" y="2238841"/>
                <a:ext cx="3597640" cy="394784"/>
              </a:xfrm>
              <a:prstGeom prst="rect">
                <a:avLst/>
              </a:prstGeom>
              <a:noFill/>
            </p:spPr>
            <p:txBody>
              <a:bodyPr wrap="square" rtlCol="0">
                <a:spAutoFit/>
              </a:bodyPr>
              <a:lstStyle/>
              <a:p>
                <a:pPr algn="ctr"/>
                <a:r>
                  <a:rPr lang="en-US" sz="1100" b="1" dirty="0">
                    <a:solidFill>
                      <a:schemeClr val="bg1"/>
                    </a:solidFill>
                    <a:latin typeface="Poppins Medium" pitchFamily="2" charset="77"/>
                    <a:cs typeface="Poppins Medium" pitchFamily="2" charset="77"/>
                  </a:rPr>
                  <a:t>Social Media</a:t>
                </a:r>
              </a:p>
            </p:txBody>
          </p:sp>
          <p:sp>
            <p:nvSpPr>
              <p:cNvPr id="33" name="TextBox 32">
                <a:extLst>
                  <a:ext uri="{FF2B5EF4-FFF2-40B4-BE49-F238E27FC236}">
                    <a16:creationId xmlns:a16="http://schemas.microsoft.com/office/drawing/2014/main" id="{B9B6FC8A-B8BA-4B5D-B9B7-6D58988F6CDC}"/>
                  </a:ext>
                </a:extLst>
              </p:cNvPr>
              <p:cNvSpPr txBox="1"/>
              <p:nvPr/>
            </p:nvSpPr>
            <p:spPr>
              <a:xfrm>
                <a:off x="3559501" y="2663084"/>
                <a:ext cx="1974968" cy="650232"/>
              </a:xfrm>
              <a:prstGeom prst="rect">
                <a:avLst/>
              </a:prstGeom>
              <a:noFill/>
            </p:spPr>
            <p:txBody>
              <a:bodyPr wrap="square" rtlCol="0">
                <a:spAutoFit/>
              </a:bodyPr>
              <a:lstStyle/>
              <a:p>
                <a:pPr algn="ctr"/>
                <a:r>
                  <a:rPr lang="en-US" sz="1100" b="1" dirty="0">
                    <a:solidFill>
                      <a:schemeClr val="bg1"/>
                    </a:solidFill>
                    <a:latin typeface="Poppins Medium" pitchFamily="2" charset="77"/>
                    <a:cs typeface="Poppins Medium" pitchFamily="2" charset="77"/>
                  </a:rPr>
                  <a:t>Native Content/</a:t>
                </a:r>
              </a:p>
              <a:p>
                <a:pPr algn="ctr"/>
                <a:r>
                  <a:rPr lang="en-US" sz="1100" b="1" dirty="0">
                    <a:solidFill>
                      <a:schemeClr val="bg1"/>
                    </a:solidFill>
                    <a:latin typeface="Poppins Medium" pitchFamily="2" charset="77"/>
                    <a:cs typeface="Poppins Medium" pitchFamily="2" charset="77"/>
                  </a:rPr>
                  <a:t>Outreach</a:t>
                </a:r>
                <a:endParaRPr lang="en-US" sz="1100" dirty="0">
                  <a:solidFill>
                    <a:schemeClr val="bg1"/>
                  </a:solidFill>
                  <a:latin typeface="Poppins Medium" pitchFamily="2" charset="77"/>
                  <a:cs typeface="Poppins Medium" pitchFamily="2" charset="77"/>
                </a:endParaRPr>
              </a:p>
            </p:txBody>
          </p:sp>
          <p:sp>
            <p:nvSpPr>
              <p:cNvPr id="34" name="TextBox 33">
                <a:extLst>
                  <a:ext uri="{FF2B5EF4-FFF2-40B4-BE49-F238E27FC236}">
                    <a16:creationId xmlns:a16="http://schemas.microsoft.com/office/drawing/2014/main" id="{5C88DECB-8BB0-42C0-A6AC-0682C7C60766}"/>
                  </a:ext>
                </a:extLst>
              </p:cNvPr>
              <p:cNvSpPr txBox="1"/>
              <p:nvPr/>
            </p:nvSpPr>
            <p:spPr>
              <a:xfrm>
                <a:off x="3723162" y="3245258"/>
                <a:ext cx="1652215" cy="530249"/>
              </a:xfrm>
              <a:prstGeom prst="rect">
                <a:avLst/>
              </a:prstGeom>
              <a:noFill/>
            </p:spPr>
            <p:txBody>
              <a:bodyPr wrap="square" rtlCol="0">
                <a:spAutoFit/>
              </a:bodyPr>
              <a:lstStyle/>
              <a:p>
                <a:pPr algn="ctr">
                  <a:lnSpc>
                    <a:spcPts val="980"/>
                  </a:lnSpc>
                </a:pPr>
                <a:r>
                  <a:rPr lang="en-US" sz="900" b="1" dirty="0">
                    <a:solidFill>
                      <a:schemeClr val="bg1"/>
                    </a:solidFill>
                    <a:latin typeface="Poppins Medium" pitchFamily="2" charset="77"/>
                    <a:cs typeface="Poppins Medium" pitchFamily="2" charset="77"/>
                  </a:rPr>
                  <a:t>Paid Search</a:t>
                </a:r>
              </a:p>
              <a:p>
                <a:pPr algn="ctr">
                  <a:lnSpc>
                    <a:spcPts val="980"/>
                  </a:lnSpc>
                </a:pPr>
                <a:r>
                  <a:rPr lang="en-US" sz="900" b="1" dirty="0">
                    <a:solidFill>
                      <a:schemeClr val="bg1"/>
                    </a:solidFill>
                    <a:latin typeface="Poppins Medium" pitchFamily="2" charset="77"/>
                    <a:cs typeface="Poppins Medium" pitchFamily="2" charset="77"/>
                  </a:rPr>
                  <a:t>&amp; Retargeting</a:t>
                </a:r>
              </a:p>
            </p:txBody>
          </p:sp>
          <p:sp>
            <p:nvSpPr>
              <p:cNvPr id="35" name="TextBox 34">
                <a:extLst>
                  <a:ext uri="{FF2B5EF4-FFF2-40B4-BE49-F238E27FC236}">
                    <a16:creationId xmlns:a16="http://schemas.microsoft.com/office/drawing/2014/main" id="{F82D03CE-7335-4564-BFB9-21F9B051F3F1}"/>
                  </a:ext>
                </a:extLst>
              </p:cNvPr>
              <p:cNvSpPr txBox="1"/>
              <p:nvPr/>
            </p:nvSpPr>
            <p:spPr>
              <a:xfrm>
                <a:off x="3768920" y="3891753"/>
                <a:ext cx="1616832" cy="313505"/>
              </a:xfrm>
              <a:prstGeom prst="rect">
                <a:avLst/>
              </a:prstGeom>
              <a:noFill/>
            </p:spPr>
            <p:txBody>
              <a:bodyPr wrap="square" rtlCol="0">
                <a:spAutoFit/>
              </a:bodyPr>
              <a:lstStyle/>
              <a:p>
                <a:pPr algn="ctr">
                  <a:lnSpc>
                    <a:spcPts val="860"/>
                  </a:lnSpc>
                </a:pPr>
                <a:r>
                  <a:rPr lang="en-US" sz="800" b="1" dirty="0">
                    <a:solidFill>
                      <a:schemeClr val="bg1"/>
                    </a:solidFill>
                    <a:latin typeface="Poppins Medium" pitchFamily="2" charset="77"/>
                    <a:cs typeface="Poppins Medium" pitchFamily="2" charset="77"/>
                  </a:rPr>
                  <a:t>Webpage</a:t>
                </a:r>
              </a:p>
            </p:txBody>
          </p:sp>
        </p:grpSp>
        <p:sp>
          <p:nvSpPr>
            <p:cNvPr id="21" name="TextBox 20">
              <a:extLst>
                <a:ext uri="{FF2B5EF4-FFF2-40B4-BE49-F238E27FC236}">
                  <a16:creationId xmlns:a16="http://schemas.microsoft.com/office/drawing/2014/main" id="{EB46A295-21B9-4072-BA86-371F35539113}"/>
                </a:ext>
              </a:extLst>
            </p:cNvPr>
            <p:cNvSpPr txBox="1"/>
            <p:nvPr/>
          </p:nvSpPr>
          <p:spPr>
            <a:xfrm>
              <a:off x="3389480" y="4637972"/>
              <a:ext cx="2131219" cy="254192"/>
            </a:xfrm>
            <a:prstGeom prst="rect">
              <a:avLst/>
            </a:prstGeom>
            <a:noFill/>
          </p:spPr>
          <p:txBody>
            <a:bodyPr wrap="square" rtlCol="0">
              <a:spAutoFit/>
            </a:bodyPr>
            <a:lstStyle/>
            <a:p>
              <a:pPr algn="ctr"/>
              <a:r>
                <a:rPr lang="en-US" sz="1200" b="1" dirty="0">
                  <a:solidFill>
                    <a:schemeClr val="tx1"/>
                  </a:solidFill>
                  <a:latin typeface="Poppins Medium" pitchFamily="2" charset="77"/>
                  <a:cs typeface="Poppins Medium" pitchFamily="2" charset="77"/>
                </a:rPr>
                <a:t>Action &amp; Sustained Behavior</a:t>
              </a:r>
            </a:p>
          </p:txBody>
        </p:sp>
      </p:grpSp>
    </p:spTree>
    <p:extLst>
      <p:ext uri="{BB962C8B-B14F-4D97-AF65-F5344CB8AC3E}">
        <p14:creationId xmlns:p14="http://schemas.microsoft.com/office/powerpoint/2010/main" val="344641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70245-EFBB-4507-80B9-26EF1159B20E}"/>
              </a:ext>
            </a:extLst>
          </p:cNvPr>
          <p:cNvSpPr>
            <a:spLocks noGrp="1"/>
          </p:cNvSpPr>
          <p:nvPr>
            <p:ph type="title"/>
          </p:nvPr>
        </p:nvSpPr>
        <p:spPr/>
        <p:txBody>
          <a:bodyPr>
            <a:normAutofit/>
          </a:bodyPr>
          <a:lstStyle/>
          <a:p>
            <a:r>
              <a:rPr lang="en-US" sz="3200" dirty="0"/>
              <a:t>Program Overview</a:t>
            </a:r>
          </a:p>
        </p:txBody>
      </p:sp>
      <p:sp>
        <p:nvSpPr>
          <p:cNvPr id="7" name="Content Placeholder 6">
            <a:extLst>
              <a:ext uri="{FF2B5EF4-FFF2-40B4-BE49-F238E27FC236}">
                <a16:creationId xmlns:a16="http://schemas.microsoft.com/office/drawing/2014/main" id="{123EFB5A-CFC6-43B7-988B-5DCB400E29C7}"/>
              </a:ext>
            </a:extLst>
          </p:cNvPr>
          <p:cNvSpPr>
            <a:spLocks noGrp="1"/>
          </p:cNvSpPr>
          <p:nvPr>
            <p:ph idx="1"/>
          </p:nvPr>
        </p:nvSpPr>
        <p:spPr/>
        <p:txBody>
          <a:bodyPr/>
          <a:lstStyle/>
          <a:p>
            <a:r>
              <a:rPr lang="en-US" dirty="0"/>
              <a:t>Campaign Goal</a:t>
            </a:r>
          </a:p>
          <a:p>
            <a:r>
              <a:rPr lang="en-US" dirty="0"/>
              <a:t>Campaign Objective</a:t>
            </a:r>
          </a:p>
          <a:p>
            <a:r>
              <a:rPr lang="en-US" dirty="0"/>
              <a:t>New Website Preview</a:t>
            </a:r>
          </a:p>
          <a:p>
            <a:r>
              <a:rPr lang="en-US" dirty="0"/>
              <a:t>Measuring Campaign Success</a:t>
            </a:r>
          </a:p>
          <a:p>
            <a:r>
              <a:rPr lang="en-US" dirty="0"/>
              <a:t>Success Measurements To Date</a:t>
            </a:r>
          </a:p>
          <a:p>
            <a:r>
              <a:rPr lang="en-US" dirty="0"/>
              <a:t>Post-campaign Evaluation Study 2021</a:t>
            </a:r>
          </a:p>
          <a:p>
            <a:r>
              <a:rPr lang="en-US" dirty="0"/>
              <a:t>FY 20-21 Creative Plan</a:t>
            </a:r>
          </a:p>
          <a:p>
            <a:r>
              <a:rPr lang="en-US" dirty="0"/>
              <a:t>FY 20-21 Media Plan</a:t>
            </a:r>
          </a:p>
        </p:txBody>
      </p:sp>
      <p:sp>
        <p:nvSpPr>
          <p:cNvPr id="10" name="Slide Number Placeholder 9">
            <a:extLst>
              <a:ext uri="{FF2B5EF4-FFF2-40B4-BE49-F238E27FC236}">
                <a16:creationId xmlns:a16="http://schemas.microsoft.com/office/drawing/2014/main" id="{E6140161-F4BA-4309-BD60-A6F09FA0E22D}"/>
              </a:ext>
            </a:extLst>
          </p:cNvPr>
          <p:cNvSpPr>
            <a:spLocks noGrp="1"/>
          </p:cNvSpPr>
          <p:nvPr>
            <p:ph type="sldNum" sz="quarter" idx="12"/>
          </p:nvPr>
        </p:nvSpPr>
        <p:spPr/>
        <p:txBody>
          <a:bodyPr/>
          <a:lstStyle/>
          <a:p>
            <a:fld id="{B82141EB-0727-4D9E-B6E1-2C5B527FFC18}" type="slidenum">
              <a:rPr lang="en-US" smtClean="0"/>
              <a:pPr/>
              <a:t>2</a:t>
            </a:fld>
            <a:endParaRPr lang="en-US" dirty="0"/>
          </a:p>
        </p:txBody>
      </p:sp>
    </p:spTree>
    <p:extLst>
      <p:ext uri="{BB962C8B-B14F-4D97-AF65-F5344CB8AC3E}">
        <p14:creationId xmlns:p14="http://schemas.microsoft.com/office/powerpoint/2010/main" val="2808647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B34B-7DBE-485B-A6C4-520FC50F2D88}"/>
              </a:ext>
            </a:extLst>
          </p:cNvPr>
          <p:cNvSpPr>
            <a:spLocks noGrp="1"/>
          </p:cNvSpPr>
          <p:nvPr>
            <p:ph type="title"/>
          </p:nvPr>
        </p:nvSpPr>
        <p:spPr/>
        <p:txBody>
          <a:bodyPr>
            <a:normAutofit/>
          </a:bodyPr>
          <a:lstStyle/>
          <a:p>
            <a:r>
              <a:rPr lang="en-US" sz="3200" dirty="0"/>
              <a:t>Impact of COVID-19 on Media Trends</a:t>
            </a:r>
          </a:p>
        </p:txBody>
      </p:sp>
      <p:sp>
        <p:nvSpPr>
          <p:cNvPr id="3" name="Content Placeholder 2">
            <a:extLst>
              <a:ext uri="{FF2B5EF4-FFF2-40B4-BE49-F238E27FC236}">
                <a16:creationId xmlns:a16="http://schemas.microsoft.com/office/drawing/2014/main" id="{9AD0B92B-3C64-4F9E-837F-BBFB4D0F7BF6}"/>
              </a:ext>
            </a:extLst>
          </p:cNvPr>
          <p:cNvSpPr>
            <a:spLocks noGrp="1"/>
          </p:cNvSpPr>
          <p:nvPr>
            <p:ph idx="1"/>
          </p:nvPr>
        </p:nvSpPr>
        <p:spPr/>
        <p:txBody>
          <a:bodyPr/>
          <a:lstStyle/>
          <a:p>
            <a:pPr marL="0" indent="0">
              <a:buNone/>
            </a:pPr>
            <a:r>
              <a:rPr lang="en-US" b="1" dirty="0"/>
              <a:t>MARCH SNAPSHOT</a:t>
            </a:r>
          </a:p>
          <a:p>
            <a:r>
              <a:rPr lang="en-US" dirty="0"/>
              <a:t>Households tuning into television were at Superbowl Sunday levels in some weeks.</a:t>
            </a:r>
          </a:p>
          <a:p>
            <a:r>
              <a:rPr lang="en-US" dirty="0"/>
              <a:t>The 4 major cable news networks saw a 90% increase in viewership.</a:t>
            </a:r>
          </a:p>
          <a:p>
            <a:r>
              <a:rPr lang="en-US" dirty="0"/>
              <a:t>Video on demand increased 15-20% day over day in peak weeks.</a:t>
            </a:r>
          </a:p>
          <a:p>
            <a:r>
              <a:rPr lang="en-US" dirty="0"/>
              <a:t>Local TV Stations saw double, even triple their normal ratings. </a:t>
            </a:r>
          </a:p>
          <a:p>
            <a:r>
              <a:rPr lang="en-US" dirty="0"/>
              <a:t>Radio listening remained stable despite less in-car listening.</a:t>
            </a:r>
          </a:p>
          <a:p>
            <a:r>
              <a:rPr lang="en-US" dirty="0"/>
              <a:t>The local radio news networks saw peak listening.</a:t>
            </a:r>
          </a:p>
          <a:p>
            <a:endParaRPr lang="en-US" dirty="0"/>
          </a:p>
        </p:txBody>
      </p:sp>
      <p:sp>
        <p:nvSpPr>
          <p:cNvPr id="4" name="Slide Number Placeholder 3">
            <a:extLst>
              <a:ext uri="{FF2B5EF4-FFF2-40B4-BE49-F238E27FC236}">
                <a16:creationId xmlns:a16="http://schemas.microsoft.com/office/drawing/2014/main" id="{9646DFE6-DFFB-45AF-85D9-5DD9FD8E8F10}"/>
              </a:ext>
            </a:extLst>
          </p:cNvPr>
          <p:cNvSpPr>
            <a:spLocks noGrp="1"/>
          </p:cNvSpPr>
          <p:nvPr>
            <p:ph type="sldNum" sz="quarter" idx="12"/>
          </p:nvPr>
        </p:nvSpPr>
        <p:spPr/>
        <p:txBody>
          <a:bodyPr/>
          <a:lstStyle/>
          <a:p>
            <a:fld id="{B82141EB-0727-4D9E-B6E1-2C5B527FFC18}" type="slidenum">
              <a:rPr lang="en-US" smtClean="0"/>
              <a:pPr/>
              <a:t>20</a:t>
            </a:fld>
            <a:endParaRPr lang="en-US" dirty="0"/>
          </a:p>
        </p:txBody>
      </p:sp>
      <p:sp>
        <p:nvSpPr>
          <p:cNvPr id="6" name="TextBox 5">
            <a:extLst>
              <a:ext uri="{FF2B5EF4-FFF2-40B4-BE49-F238E27FC236}">
                <a16:creationId xmlns:a16="http://schemas.microsoft.com/office/drawing/2014/main" id="{27D30CDC-F137-4389-B496-44142343DB7B}"/>
              </a:ext>
            </a:extLst>
          </p:cNvPr>
          <p:cNvSpPr txBox="1"/>
          <p:nvPr/>
        </p:nvSpPr>
        <p:spPr>
          <a:xfrm>
            <a:off x="3603700" y="5886170"/>
            <a:ext cx="4189228" cy="246221"/>
          </a:xfrm>
          <a:prstGeom prst="rect">
            <a:avLst/>
          </a:prstGeom>
          <a:noFill/>
        </p:spPr>
        <p:txBody>
          <a:bodyPr wrap="square" rtlCol="0">
            <a:spAutoFit/>
          </a:bodyPr>
          <a:lstStyle/>
          <a:p>
            <a:r>
              <a:rPr lang="en-US" sz="1000" dirty="0"/>
              <a:t>Sources: Nielsen, Scarborough, Canoe Data.</a:t>
            </a:r>
          </a:p>
        </p:txBody>
      </p:sp>
    </p:spTree>
    <p:extLst>
      <p:ext uri="{BB962C8B-B14F-4D97-AF65-F5344CB8AC3E}">
        <p14:creationId xmlns:p14="http://schemas.microsoft.com/office/powerpoint/2010/main" val="2513282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B34B-7DBE-485B-A6C4-520FC50F2D88}"/>
              </a:ext>
            </a:extLst>
          </p:cNvPr>
          <p:cNvSpPr>
            <a:spLocks noGrp="1"/>
          </p:cNvSpPr>
          <p:nvPr>
            <p:ph type="title"/>
          </p:nvPr>
        </p:nvSpPr>
        <p:spPr/>
        <p:txBody>
          <a:bodyPr>
            <a:normAutofit/>
          </a:bodyPr>
          <a:lstStyle/>
          <a:p>
            <a:r>
              <a:rPr lang="en-US" sz="3200" dirty="0"/>
              <a:t>Impact of Upcoming General Election</a:t>
            </a:r>
          </a:p>
        </p:txBody>
      </p:sp>
      <p:sp>
        <p:nvSpPr>
          <p:cNvPr id="3" name="Content Placeholder 2">
            <a:extLst>
              <a:ext uri="{FF2B5EF4-FFF2-40B4-BE49-F238E27FC236}">
                <a16:creationId xmlns:a16="http://schemas.microsoft.com/office/drawing/2014/main" id="{9AD0B92B-3C64-4F9E-837F-BBFB4D0F7BF6}"/>
              </a:ext>
            </a:extLst>
          </p:cNvPr>
          <p:cNvSpPr>
            <a:spLocks noGrp="1"/>
          </p:cNvSpPr>
          <p:nvPr>
            <p:ph idx="1"/>
          </p:nvPr>
        </p:nvSpPr>
        <p:spPr/>
        <p:txBody>
          <a:bodyPr/>
          <a:lstStyle/>
          <a:p>
            <a:r>
              <a:rPr lang="en-US" dirty="0"/>
              <a:t>The November 3rd Election will drive higher rates, advertising clutter, and pre-emptions due to political ads</a:t>
            </a:r>
          </a:p>
          <a:p>
            <a:r>
              <a:rPr lang="en-US" dirty="0"/>
              <a:t>Fraser recommend minimizing First 5 California’s TV presence during the 6 weeks leading up to the election</a:t>
            </a:r>
          </a:p>
          <a:p>
            <a:r>
              <a:rPr lang="en-US" dirty="0"/>
              <a:t>To compensate, Fraser will ramp up in cable, digital, and radio activity</a:t>
            </a:r>
          </a:p>
          <a:p>
            <a:pPr lvl="1"/>
            <a:r>
              <a:rPr lang="en-US" dirty="0"/>
              <a:t>Exclude news from cable during this time to avoid adjacency to polarizing content</a:t>
            </a:r>
          </a:p>
        </p:txBody>
      </p:sp>
      <p:sp>
        <p:nvSpPr>
          <p:cNvPr id="4" name="Slide Number Placeholder 3">
            <a:extLst>
              <a:ext uri="{FF2B5EF4-FFF2-40B4-BE49-F238E27FC236}">
                <a16:creationId xmlns:a16="http://schemas.microsoft.com/office/drawing/2014/main" id="{9646DFE6-DFFB-45AF-85D9-5DD9FD8E8F10}"/>
              </a:ext>
            </a:extLst>
          </p:cNvPr>
          <p:cNvSpPr>
            <a:spLocks noGrp="1"/>
          </p:cNvSpPr>
          <p:nvPr>
            <p:ph type="sldNum" sz="quarter" idx="12"/>
          </p:nvPr>
        </p:nvSpPr>
        <p:spPr/>
        <p:txBody>
          <a:bodyPr/>
          <a:lstStyle/>
          <a:p>
            <a:fld id="{B82141EB-0727-4D9E-B6E1-2C5B527FFC18}" type="slidenum">
              <a:rPr lang="en-US" smtClean="0"/>
              <a:pPr/>
              <a:t>21</a:t>
            </a:fld>
            <a:endParaRPr lang="en-US" dirty="0"/>
          </a:p>
        </p:txBody>
      </p:sp>
    </p:spTree>
    <p:extLst>
      <p:ext uri="{BB962C8B-B14F-4D97-AF65-F5344CB8AC3E}">
        <p14:creationId xmlns:p14="http://schemas.microsoft.com/office/powerpoint/2010/main" val="1768203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B34B-7DBE-485B-A6C4-520FC50F2D88}"/>
              </a:ext>
            </a:extLst>
          </p:cNvPr>
          <p:cNvSpPr>
            <a:spLocks noGrp="1"/>
          </p:cNvSpPr>
          <p:nvPr>
            <p:ph type="title"/>
          </p:nvPr>
        </p:nvSpPr>
        <p:spPr/>
        <p:txBody>
          <a:bodyPr>
            <a:normAutofit/>
          </a:bodyPr>
          <a:lstStyle/>
          <a:p>
            <a:r>
              <a:rPr lang="en-US" sz="3200" dirty="0"/>
              <a:t>TV and Streaming TV</a:t>
            </a:r>
          </a:p>
        </p:txBody>
      </p:sp>
      <p:sp>
        <p:nvSpPr>
          <p:cNvPr id="3" name="Content Placeholder 2">
            <a:extLst>
              <a:ext uri="{FF2B5EF4-FFF2-40B4-BE49-F238E27FC236}">
                <a16:creationId xmlns:a16="http://schemas.microsoft.com/office/drawing/2014/main" id="{9AD0B92B-3C64-4F9E-837F-BBFB4D0F7BF6}"/>
              </a:ext>
            </a:extLst>
          </p:cNvPr>
          <p:cNvSpPr>
            <a:spLocks noGrp="1"/>
          </p:cNvSpPr>
          <p:nvPr>
            <p:ph idx="1"/>
          </p:nvPr>
        </p:nvSpPr>
        <p:spPr>
          <a:xfrm>
            <a:off x="3869268" y="461728"/>
            <a:ext cx="7315200" cy="3585172"/>
          </a:xfrm>
        </p:spPr>
        <p:txBody>
          <a:bodyPr>
            <a:normAutofit fontScale="85000" lnSpcReduction="10000"/>
          </a:bodyPr>
          <a:lstStyle/>
          <a:p>
            <a:pPr marL="0" indent="0">
              <a:buNone/>
            </a:pPr>
            <a:r>
              <a:rPr lang="en-US" b="1" dirty="0"/>
              <a:t>LINES CONTINUE TO BLUR</a:t>
            </a:r>
          </a:p>
          <a:p>
            <a:r>
              <a:rPr lang="en-US" dirty="0"/>
              <a:t>Platforms to purchase traditional TV programmatically continue to evolve</a:t>
            </a:r>
          </a:p>
          <a:p>
            <a:r>
              <a:rPr lang="en-US" dirty="0"/>
              <a:t>Different capabilities allow for dovetailing programmatic targeting technology to maximize reach of our audience across Spot TV and Cable</a:t>
            </a:r>
          </a:p>
          <a:p>
            <a:r>
              <a:rPr lang="en-US" dirty="0"/>
              <a:t>OTT/CTV will be available to include with some Spot TV vendors in FY 20-21</a:t>
            </a:r>
          </a:p>
          <a:p>
            <a:pPr lvl="1"/>
            <a:r>
              <a:rPr lang="en-US" dirty="0"/>
              <a:t>OTT = Over the top Inventory</a:t>
            </a:r>
          </a:p>
          <a:p>
            <a:pPr lvl="1"/>
            <a:r>
              <a:rPr lang="en-US" dirty="0"/>
              <a:t>CTV = Connected TV</a:t>
            </a:r>
          </a:p>
          <a:p>
            <a:pPr lvl="1"/>
            <a:r>
              <a:rPr lang="en-US" dirty="0"/>
              <a:t>Used interchangeably in reference to digital TV inventory on platforms like Hulu, Sling and other viewing apps</a:t>
            </a:r>
          </a:p>
          <a:p>
            <a:r>
              <a:rPr lang="en-US" dirty="0"/>
              <a:t>Number of streaming services/platforms is increasing, however not all of these have advertising available on their platforms</a:t>
            </a:r>
          </a:p>
        </p:txBody>
      </p:sp>
      <p:sp>
        <p:nvSpPr>
          <p:cNvPr id="4" name="Slide Number Placeholder 3">
            <a:extLst>
              <a:ext uri="{FF2B5EF4-FFF2-40B4-BE49-F238E27FC236}">
                <a16:creationId xmlns:a16="http://schemas.microsoft.com/office/drawing/2014/main" id="{9646DFE6-DFFB-45AF-85D9-5DD9FD8E8F10}"/>
              </a:ext>
            </a:extLst>
          </p:cNvPr>
          <p:cNvSpPr>
            <a:spLocks noGrp="1"/>
          </p:cNvSpPr>
          <p:nvPr>
            <p:ph type="sldNum" sz="quarter" idx="12"/>
          </p:nvPr>
        </p:nvSpPr>
        <p:spPr/>
        <p:txBody>
          <a:bodyPr/>
          <a:lstStyle/>
          <a:p>
            <a:fld id="{B82141EB-0727-4D9E-B6E1-2C5B527FFC18}" type="slidenum">
              <a:rPr lang="en-US" smtClean="0"/>
              <a:pPr/>
              <a:t>22</a:t>
            </a:fld>
            <a:endParaRPr lang="en-US" dirty="0"/>
          </a:p>
        </p:txBody>
      </p:sp>
      <p:sp>
        <p:nvSpPr>
          <p:cNvPr id="5" name="TextBox 4">
            <a:extLst>
              <a:ext uri="{FF2B5EF4-FFF2-40B4-BE49-F238E27FC236}">
                <a16:creationId xmlns:a16="http://schemas.microsoft.com/office/drawing/2014/main" id="{3BF1DFDE-33F8-43B4-BA2D-229A2EBCCA69}"/>
              </a:ext>
            </a:extLst>
          </p:cNvPr>
          <p:cNvSpPr txBox="1"/>
          <p:nvPr/>
        </p:nvSpPr>
        <p:spPr>
          <a:xfrm>
            <a:off x="4002130" y="4241123"/>
            <a:ext cx="2086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PAID SUBSCRIPTION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(Ad-Free)</a:t>
            </a:r>
          </a:p>
        </p:txBody>
      </p:sp>
      <p:sp>
        <p:nvSpPr>
          <p:cNvPr id="6" name="TextBox 5">
            <a:extLst>
              <a:ext uri="{FF2B5EF4-FFF2-40B4-BE49-F238E27FC236}">
                <a16:creationId xmlns:a16="http://schemas.microsoft.com/office/drawing/2014/main" id="{C5466D88-47A9-4977-B23A-8B1935C70601}"/>
              </a:ext>
            </a:extLst>
          </p:cNvPr>
          <p:cNvSpPr txBox="1"/>
          <p:nvPr/>
        </p:nvSpPr>
        <p:spPr>
          <a:xfrm>
            <a:off x="6241237" y="4241123"/>
            <a:ext cx="2086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PAID SUBSCRIPTION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(Limited Ads)</a:t>
            </a:r>
          </a:p>
        </p:txBody>
      </p:sp>
      <p:sp>
        <p:nvSpPr>
          <p:cNvPr id="7" name="TextBox 6">
            <a:extLst>
              <a:ext uri="{FF2B5EF4-FFF2-40B4-BE49-F238E27FC236}">
                <a16:creationId xmlns:a16="http://schemas.microsoft.com/office/drawing/2014/main" id="{149F75EB-CC4A-44FD-BBD7-65AFB9448525}"/>
              </a:ext>
            </a:extLst>
          </p:cNvPr>
          <p:cNvSpPr txBox="1"/>
          <p:nvPr/>
        </p:nvSpPr>
        <p:spPr>
          <a:xfrm>
            <a:off x="8792963" y="4241123"/>
            <a:ext cx="2086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FREE – AD SUPPORTED</a:t>
            </a:r>
          </a:p>
        </p:txBody>
      </p:sp>
      <p:pic>
        <p:nvPicPr>
          <p:cNvPr id="8" name="Picture 2" descr="Sling TV logo">
            <a:extLst>
              <a:ext uri="{FF2B5EF4-FFF2-40B4-BE49-F238E27FC236}">
                <a16:creationId xmlns:a16="http://schemas.microsoft.com/office/drawing/2014/main" id="{5293F9D2-16E0-4937-A9F8-5B5CE22C5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237" y="4861179"/>
            <a:ext cx="875335" cy="4267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ulu logo">
            <a:extLst>
              <a:ext uri="{FF2B5EF4-FFF2-40B4-BE49-F238E27FC236}">
                <a16:creationId xmlns:a16="http://schemas.microsoft.com/office/drawing/2014/main" id="{FAFC3C92-3756-49E2-9115-B86DBB5A2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7967" y="4870556"/>
            <a:ext cx="1094521" cy="3629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Netflix logo">
            <a:extLst>
              <a:ext uri="{FF2B5EF4-FFF2-40B4-BE49-F238E27FC236}">
                <a16:creationId xmlns:a16="http://schemas.microsoft.com/office/drawing/2014/main" id="{9D7A6677-0EB5-4C52-9562-8B5D47E7FA07}"/>
              </a:ext>
            </a:extLst>
          </p:cNvPr>
          <p:cNvPicPr>
            <a:picLocks noChangeAspect="1"/>
          </p:cNvPicPr>
          <p:nvPr/>
        </p:nvPicPr>
        <p:blipFill>
          <a:blip r:embed="rId5"/>
          <a:stretch>
            <a:fillRect/>
          </a:stretch>
        </p:blipFill>
        <p:spPr>
          <a:xfrm>
            <a:off x="3869268" y="4791252"/>
            <a:ext cx="1117059" cy="370025"/>
          </a:xfrm>
          <a:prstGeom prst="rect">
            <a:avLst/>
          </a:prstGeom>
        </p:spPr>
      </p:pic>
      <p:pic>
        <p:nvPicPr>
          <p:cNvPr id="11" name="Picture 6" descr="Youtube TV Logo">
            <a:extLst>
              <a:ext uri="{FF2B5EF4-FFF2-40B4-BE49-F238E27FC236}">
                <a16:creationId xmlns:a16="http://schemas.microsoft.com/office/drawing/2014/main" id="{0FC99D49-BBAF-4A14-8150-4D6BFD8953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9468" y="5394186"/>
            <a:ext cx="1396997" cy="2619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Amazon prime video logo">
            <a:extLst>
              <a:ext uri="{FF2B5EF4-FFF2-40B4-BE49-F238E27FC236}">
                <a16:creationId xmlns:a16="http://schemas.microsoft.com/office/drawing/2014/main" id="{9BBCB09E-D320-49E7-9413-E7D2859743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2130" y="5302131"/>
            <a:ext cx="1449246" cy="4456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Disney+ logo">
            <a:extLst>
              <a:ext uri="{FF2B5EF4-FFF2-40B4-BE49-F238E27FC236}">
                <a16:creationId xmlns:a16="http://schemas.microsoft.com/office/drawing/2014/main" id="{C90FA59C-8972-44BA-92DF-BD647BB166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6327" y="4645680"/>
            <a:ext cx="975458" cy="6112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Apple TV logo">
            <a:extLst>
              <a:ext uri="{FF2B5EF4-FFF2-40B4-BE49-F238E27FC236}">
                <a16:creationId xmlns:a16="http://schemas.microsoft.com/office/drawing/2014/main" id="{D5DF6D76-3363-4162-A2D0-63642336DD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3966" y="5773703"/>
            <a:ext cx="1117060" cy="4216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Philo logo">
            <a:extLst>
              <a:ext uri="{FF2B5EF4-FFF2-40B4-BE49-F238E27FC236}">
                <a16:creationId xmlns:a16="http://schemas.microsoft.com/office/drawing/2014/main" id="{EFB11196-9236-48C8-99E0-223AA39F37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8976" y="5798892"/>
            <a:ext cx="995614" cy="4746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AT&amp;T TV Now logo">
            <a:extLst>
              <a:ext uri="{FF2B5EF4-FFF2-40B4-BE49-F238E27FC236}">
                <a16:creationId xmlns:a16="http://schemas.microsoft.com/office/drawing/2014/main" id="{365EE9E2-AE7C-49AD-A49C-A549EBB1B4C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8082" y="5614465"/>
            <a:ext cx="1371872" cy="9145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The Roku Channel logo">
            <a:extLst>
              <a:ext uri="{FF2B5EF4-FFF2-40B4-BE49-F238E27FC236}">
                <a16:creationId xmlns:a16="http://schemas.microsoft.com/office/drawing/2014/main" id="{AC501838-B254-4FD2-8C28-8A3BE6AD30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77507" y="4764343"/>
            <a:ext cx="954214" cy="7173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Crackle logo">
            <a:extLst>
              <a:ext uri="{FF2B5EF4-FFF2-40B4-BE49-F238E27FC236}">
                <a16:creationId xmlns:a16="http://schemas.microsoft.com/office/drawing/2014/main" id="{BBBE9F18-11F2-4C4E-808E-8AD929D87B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63505" y="5462210"/>
            <a:ext cx="1336431" cy="2589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6" descr="Pluto TV logo">
            <a:extLst>
              <a:ext uri="{FF2B5EF4-FFF2-40B4-BE49-F238E27FC236}">
                <a16:creationId xmlns:a16="http://schemas.microsoft.com/office/drawing/2014/main" id="{DBBE4F1D-534F-4B41-9386-5751E17B418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77507" y="5850617"/>
            <a:ext cx="1242646" cy="3085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 descr="Vudu logo">
            <a:extLst>
              <a:ext uri="{FF2B5EF4-FFF2-40B4-BE49-F238E27FC236}">
                <a16:creationId xmlns:a16="http://schemas.microsoft.com/office/drawing/2014/main" id="{999A080F-F178-48BC-9122-6058F1BFB56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31721" y="4978096"/>
            <a:ext cx="1000369" cy="27666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descr="Line divider">
            <a:extLst>
              <a:ext uri="{FF2B5EF4-FFF2-40B4-BE49-F238E27FC236}">
                <a16:creationId xmlns:a16="http://schemas.microsoft.com/office/drawing/2014/main" id="{6FB58FC4-5F5D-4700-8393-2A772C409277}"/>
              </a:ext>
            </a:extLst>
          </p:cNvPr>
          <p:cNvCxnSpPr>
            <a:stCxn id="5" idx="3"/>
          </p:cNvCxnSpPr>
          <p:nvPr/>
        </p:nvCxnSpPr>
        <p:spPr>
          <a:xfrm>
            <a:off x="6088837" y="4502733"/>
            <a:ext cx="0" cy="1656388"/>
          </a:xfrm>
          <a:prstGeom prst="line">
            <a:avLst/>
          </a:prstGeom>
        </p:spPr>
        <p:style>
          <a:lnRef idx="1">
            <a:schemeClr val="accent4"/>
          </a:lnRef>
          <a:fillRef idx="0">
            <a:schemeClr val="accent4"/>
          </a:fillRef>
          <a:effectRef idx="0">
            <a:schemeClr val="accent4"/>
          </a:effectRef>
          <a:fontRef idx="minor">
            <a:schemeClr val="tx1"/>
          </a:fontRef>
        </p:style>
      </p:cxnSp>
      <p:cxnSp>
        <p:nvCxnSpPr>
          <p:cNvPr id="22" name="Straight Connector 21" descr="Line Divider 2">
            <a:extLst>
              <a:ext uri="{FF2B5EF4-FFF2-40B4-BE49-F238E27FC236}">
                <a16:creationId xmlns:a16="http://schemas.microsoft.com/office/drawing/2014/main" id="{5956B8F8-009F-4FFA-84E1-18A5E8BB0372}"/>
              </a:ext>
            </a:extLst>
          </p:cNvPr>
          <p:cNvCxnSpPr/>
          <p:nvPr/>
        </p:nvCxnSpPr>
        <p:spPr>
          <a:xfrm>
            <a:off x="8679637" y="4459779"/>
            <a:ext cx="0" cy="1656388"/>
          </a:xfrm>
          <a:prstGeom prst="line">
            <a:avLst/>
          </a:prstGeom>
        </p:spPr>
        <p:style>
          <a:lnRef idx="1">
            <a:schemeClr val="accent4"/>
          </a:lnRef>
          <a:fillRef idx="0">
            <a:schemeClr val="accent4"/>
          </a:fillRef>
          <a:effectRef idx="0">
            <a:schemeClr val="accent4"/>
          </a:effectRef>
          <a:fontRef idx="minor">
            <a:schemeClr val="tx1"/>
          </a:fontRef>
        </p:style>
      </p:cxnSp>
      <p:pic>
        <p:nvPicPr>
          <p:cNvPr id="1026" name="Picture 2" descr="HBO Max logo">
            <a:extLst>
              <a:ext uri="{FF2B5EF4-FFF2-40B4-BE49-F238E27FC236}">
                <a16:creationId xmlns:a16="http://schemas.microsoft.com/office/drawing/2014/main" id="{E15A83F1-58FB-4EE7-AF9B-8F04B856F0C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30153" b="26719"/>
          <a:stretch/>
        </p:blipFill>
        <p:spPr bwMode="auto">
          <a:xfrm>
            <a:off x="4952848" y="5874573"/>
            <a:ext cx="1045648" cy="2534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acock: Stream TV logo">
            <a:extLst>
              <a:ext uri="{FF2B5EF4-FFF2-40B4-BE49-F238E27FC236}">
                <a16:creationId xmlns:a16="http://schemas.microsoft.com/office/drawing/2014/main" id="{F73F63EF-C11C-4A8D-A9CF-91905BF381C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95259" y="5764754"/>
            <a:ext cx="1333463" cy="40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26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Title for Chart about the use of different online platforms by demographic groups">
            <a:extLst>
              <a:ext uri="{FF2B5EF4-FFF2-40B4-BE49-F238E27FC236}">
                <a16:creationId xmlns:a16="http://schemas.microsoft.com/office/drawing/2014/main" id="{62B7D090-D5DC-45AB-B4C8-C96529B1EC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33" r="8647" b="41532"/>
          <a:stretch/>
        </p:blipFill>
        <p:spPr bwMode="auto">
          <a:xfrm>
            <a:off x="7189724" y="2987644"/>
            <a:ext cx="4368061" cy="343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D30B34B-7DBE-485B-A6C4-520FC50F2D88}"/>
              </a:ext>
            </a:extLst>
          </p:cNvPr>
          <p:cNvSpPr>
            <a:spLocks noGrp="1"/>
          </p:cNvSpPr>
          <p:nvPr>
            <p:ph type="title"/>
          </p:nvPr>
        </p:nvSpPr>
        <p:spPr/>
        <p:txBody>
          <a:bodyPr>
            <a:normAutofit/>
          </a:bodyPr>
          <a:lstStyle/>
          <a:p>
            <a:r>
              <a:rPr lang="en-US" sz="3200" dirty="0"/>
              <a:t>Social Media Trends</a:t>
            </a:r>
          </a:p>
        </p:txBody>
      </p:sp>
      <p:sp>
        <p:nvSpPr>
          <p:cNvPr id="3" name="Content Placeholder 2">
            <a:extLst>
              <a:ext uri="{FF2B5EF4-FFF2-40B4-BE49-F238E27FC236}">
                <a16:creationId xmlns:a16="http://schemas.microsoft.com/office/drawing/2014/main" id="{9AD0B92B-3C64-4F9E-837F-BBFB4D0F7BF6}"/>
              </a:ext>
            </a:extLst>
          </p:cNvPr>
          <p:cNvSpPr>
            <a:spLocks noGrp="1"/>
          </p:cNvSpPr>
          <p:nvPr>
            <p:ph idx="1"/>
          </p:nvPr>
        </p:nvSpPr>
        <p:spPr>
          <a:xfrm>
            <a:off x="3869267" y="600055"/>
            <a:ext cx="7688517" cy="823915"/>
          </a:xfrm>
        </p:spPr>
        <p:txBody>
          <a:bodyPr>
            <a:normAutofit fontScale="92500" lnSpcReduction="10000"/>
          </a:bodyPr>
          <a:lstStyle/>
          <a:p>
            <a:r>
              <a:rPr lang="en-US" dirty="0"/>
              <a:t>Survey conducted by PEW Research Center in Jan-Feb 2019 shows the use of social media platform by demographic groups</a:t>
            </a:r>
          </a:p>
          <a:p>
            <a:pPr lvl="1"/>
            <a:r>
              <a:rPr lang="en-US" dirty="0"/>
              <a:t>Survey did not include </a:t>
            </a:r>
            <a:r>
              <a:rPr lang="en-US" dirty="0" err="1"/>
              <a:t>TikTok</a:t>
            </a:r>
            <a:r>
              <a:rPr lang="en-US" dirty="0"/>
              <a:t> as it was in its infancy at the time</a:t>
            </a:r>
          </a:p>
        </p:txBody>
      </p:sp>
      <p:sp>
        <p:nvSpPr>
          <p:cNvPr id="4" name="Slide Number Placeholder 3">
            <a:extLst>
              <a:ext uri="{FF2B5EF4-FFF2-40B4-BE49-F238E27FC236}">
                <a16:creationId xmlns:a16="http://schemas.microsoft.com/office/drawing/2014/main" id="{9646DFE6-DFFB-45AF-85D9-5DD9FD8E8F10}"/>
              </a:ext>
            </a:extLst>
          </p:cNvPr>
          <p:cNvSpPr>
            <a:spLocks noGrp="1"/>
          </p:cNvSpPr>
          <p:nvPr>
            <p:ph type="sldNum" sz="quarter" idx="12"/>
          </p:nvPr>
        </p:nvSpPr>
        <p:spPr/>
        <p:txBody>
          <a:bodyPr/>
          <a:lstStyle/>
          <a:p>
            <a:fld id="{B82141EB-0727-4D9E-B6E1-2C5B527FFC18}" type="slidenum">
              <a:rPr lang="en-US" smtClean="0"/>
              <a:pPr/>
              <a:t>23</a:t>
            </a:fld>
            <a:endParaRPr lang="en-US" dirty="0"/>
          </a:p>
        </p:txBody>
      </p:sp>
      <p:pic>
        <p:nvPicPr>
          <p:cNvPr id="2050" name="Picture 2" descr="Chart about the use of different online platforms by demographic groups">
            <a:extLst>
              <a:ext uri="{FF2B5EF4-FFF2-40B4-BE49-F238E27FC236}">
                <a16:creationId xmlns:a16="http://schemas.microsoft.com/office/drawing/2014/main" id="{FFB9435A-81F8-4B5C-A2BF-0E84742925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647" b="41532"/>
          <a:stretch/>
        </p:blipFill>
        <p:spPr bwMode="auto">
          <a:xfrm>
            <a:off x="2818245" y="1688023"/>
            <a:ext cx="4368061" cy="473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 Chart about the use of different online platforms by demographic groups">
            <a:extLst>
              <a:ext uri="{FF2B5EF4-FFF2-40B4-BE49-F238E27FC236}">
                <a16:creationId xmlns:a16="http://schemas.microsoft.com/office/drawing/2014/main" id="{CC868F45-D505-46E3-B3CC-A229C2EFDF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914" r="9712"/>
          <a:stretch/>
        </p:blipFill>
        <p:spPr bwMode="auto">
          <a:xfrm>
            <a:off x="7240628" y="3361021"/>
            <a:ext cx="4317157" cy="333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Part of the title that shows chart about the use of different online platforms by demographic groups">
            <a:extLst>
              <a:ext uri="{FF2B5EF4-FFF2-40B4-BE49-F238E27FC236}">
                <a16:creationId xmlns:a16="http://schemas.microsoft.com/office/drawing/2014/main" id="{5095BC77-88E5-48C1-915F-7320F72668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33" t="7184" r="47189" b="90025"/>
          <a:stretch/>
        </p:blipFill>
        <p:spPr bwMode="auto">
          <a:xfrm>
            <a:off x="3469064" y="2271860"/>
            <a:ext cx="1725105" cy="22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249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B34B-7DBE-485B-A6C4-520FC50F2D88}"/>
              </a:ext>
            </a:extLst>
          </p:cNvPr>
          <p:cNvSpPr>
            <a:spLocks noGrp="1"/>
          </p:cNvSpPr>
          <p:nvPr>
            <p:ph type="title"/>
          </p:nvPr>
        </p:nvSpPr>
        <p:spPr/>
        <p:txBody>
          <a:bodyPr>
            <a:normAutofit/>
          </a:bodyPr>
          <a:lstStyle/>
          <a:p>
            <a:r>
              <a:rPr lang="en-US" sz="3200" dirty="0"/>
              <a:t>Social Media Trends - Moms</a:t>
            </a:r>
          </a:p>
        </p:txBody>
      </p:sp>
      <p:sp>
        <p:nvSpPr>
          <p:cNvPr id="3" name="Content Placeholder 2">
            <a:extLst>
              <a:ext uri="{FF2B5EF4-FFF2-40B4-BE49-F238E27FC236}">
                <a16:creationId xmlns:a16="http://schemas.microsoft.com/office/drawing/2014/main" id="{9AD0B92B-3C64-4F9E-837F-BBFB4D0F7BF6}"/>
              </a:ext>
            </a:extLst>
          </p:cNvPr>
          <p:cNvSpPr>
            <a:spLocks noGrp="1"/>
          </p:cNvSpPr>
          <p:nvPr>
            <p:ph idx="1"/>
          </p:nvPr>
        </p:nvSpPr>
        <p:spPr>
          <a:xfrm>
            <a:off x="3869268" y="864108"/>
            <a:ext cx="7315200" cy="2712011"/>
          </a:xfrm>
        </p:spPr>
        <p:txBody>
          <a:bodyPr/>
          <a:lstStyle/>
          <a:p>
            <a:r>
              <a:rPr lang="en-US" dirty="0"/>
              <a:t>58% of parents browse social media after their kids have gone to sleep (eMarketer, 2018)</a:t>
            </a:r>
          </a:p>
          <a:p>
            <a:r>
              <a:rPr lang="en-US" dirty="0"/>
              <a:t>Facebook remains the #1 used social platform by Moms, but Pinterest and Instagram use increase significantly from 2018-2019</a:t>
            </a:r>
          </a:p>
          <a:p>
            <a:r>
              <a:rPr lang="en-US" dirty="0"/>
              <a:t>Snapchat is used by 1/3 of Moms and use stayed steady over the past years</a:t>
            </a:r>
          </a:p>
        </p:txBody>
      </p:sp>
      <p:sp>
        <p:nvSpPr>
          <p:cNvPr id="4" name="Slide Number Placeholder 3">
            <a:extLst>
              <a:ext uri="{FF2B5EF4-FFF2-40B4-BE49-F238E27FC236}">
                <a16:creationId xmlns:a16="http://schemas.microsoft.com/office/drawing/2014/main" id="{9646DFE6-DFFB-45AF-85D9-5DD9FD8E8F10}"/>
              </a:ext>
            </a:extLst>
          </p:cNvPr>
          <p:cNvSpPr>
            <a:spLocks noGrp="1"/>
          </p:cNvSpPr>
          <p:nvPr>
            <p:ph type="sldNum" sz="quarter" idx="12"/>
          </p:nvPr>
        </p:nvSpPr>
        <p:spPr/>
        <p:txBody>
          <a:bodyPr/>
          <a:lstStyle/>
          <a:p>
            <a:fld id="{B82141EB-0727-4D9E-B6E1-2C5B527FFC18}" type="slidenum">
              <a:rPr lang="en-US" smtClean="0"/>
              <a:pPr/>
              <a:t>24</a:t>
            </a:fld>
            <a:endParaRPr lang="en-US" dirty="0"/>
          </a:p>
        </p:txBody>
      </p:sp>
      <p:pic>
        <p:nvPicPr>
          <p:cNvPr id="6" name="Picture 5" descr="Graph showing social media sites that are used by moms">
            <a:extLst>
              <a:ext uri="{FF2B5EF4-FFF2-40B4-BE49-F238E27FC236}">
                <a16:creationId xmlns:a16="http://schemas.microsoft.com/office/drawing/2014/main" id="{4BBBA5CD-3A2F-4293-9896-A1E6C668BE09}"/>
              </a:ext>
            </a:extLst>
          </p:cNvPr>
          <p:cNvPicPr>
            <a:picLocks noChangeAspect="1"/>
          </p:cNvPicPr>
          <p:nvPr/>
        </p:nvPicPr>
        <p:blipFill>
          <a:blip r:embed="rId3"/>
          <a:stretch>
            <a:fillRect/>
          </a:stretch>
        </p:blipFill>
        <p:spPr>
          <a:xfrm>
            <a:off x="4396041" y="3429000"/>
            <a:ext cx="6368589" cy="3109912"/>
          </a:xfrm>
          <a:prstGeom prst="rect">
            <a:avLst/>
          </a:prstGeom>
        </p:spPr>
      </p:pic>
    </p:spTree>
    <p:extLst>
      <p:ext uri="{BB962C8B-B14F-4D97-AF65-F5344CB8AC3E}">
        <p14:creationId xmlns:p14="http://schemas.microsoft.com/office/powerpoint/2010/main" val="120800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DE6ACF-0D2A-4900-BF7B-D42807D3E23A}"/>
              </a:ext>
            </a:extLst>
          </p:cNvPr>
          <p:cNvSpPr>
            <a:spLocks noGrp="1"/>
          </p:cNvSpPr>
          <p:nvPr>
            <p:ph type="title"/>
          </p:nvPr>
        </p:nvSpPr>
        <p:spPr/>
        <p:txBody>
          <a:bodyPr>
            <a:normAutofit/>
          </a:bodyPr>
          <a:lstStyle/>
          <a:p>
            <a:r>
              <a:rPr lang="en-US" sz="3200" dirty="0"/>
              <a:t>Website Traffic</a:t>
            </a:r>
            <a:br>
              <a:rPr lang="en-US" sz="3200" dirty="0"/>
            </a:br>
            <a:r>
              <a:rPr lang="en-US" sz="3200" dirty="0"/>
              <a:t>May - June 2020</a:t>
            </a:r>
          </a:p>
        </p:txBody>
      </p:sp>
      <p:sp>
        <p:nvSpPr>
          <p:cNvPr id="6" name="Content Placeholder 5">
            <a:extLst>
              <a:ext uri="{FF2B5EF4-FFF2-40B4-BE49-F238E27FC236}">
                <a16:creationId xmlns:a16="http://schemas.microsoft.com/office/drawing/2014/main" id="{DF36DB75-FCE5-40EA-99F2-46D8EAFFE749}"/>
              </a:ext>
            </a:extLst>
          </p:cNvPr>
          <p:cNvSpPr>
            <a:spLocks noGrp="1"/>
          </p:cNvSpPr>
          <p:nvPr>
            <p:ph idx="1"/>
          </p:nvPr>
        </p:nvSpPr>
        <p:spPr>
          <a:xfrm>
            <a:off x="3869268" y="559301"/>
            <a:ext cx="7315200" cy="5120640"/>
          </a:xfrm>
        </p:spPr>
        <p:txBody>
          <a:bodyPr>
            <a:normAutofit/>
          </a:bodyPr>
          <a:lstStyle/>
          <a:p>
            <a:pPr marL="0" indent="0">
              <a:buNone/>
            </a:pPr>
            <a:r>
              <a:rPr lang="en-US" sz="1800" dirty="0"/>
              <a:t>Analysis period: 5/1/20-6/30/20 vs. 3/1/20-4/30/20</a:t>
            </a:r>
          </a:p>
          <a:p>
            <a:pPr lvl="0"/>
            <a:r>
              <a:rPr lang="en-US" sz="1800" dirty="0"/>
              <a:t>There was an increase of 102% in unique users </a:t>
            </a:r>
          </a:p>
          <a:p>
            <a:pPr lvl="1"/>
            <a:r>
              <a:rPr lang="en-US" sz="1600" dirty="0"/>
              <a:t>(237,604 vs. 117,185)</a:t>
            </a:r>
          </a:p>
          <a:p>
            <a:pPr lvl="1"/>
            <a:endParaRPr lang="en-US" sz="1600" dirty="0"/>
          </a:p>
          <a:p>
            <a:pPr lvl="1"/>
            <a:endParaRPr lang="en-US" sz="1600" dirty="0"/>
          </a:p>
          <a:p>
            <a:pPr lvl="1"/>
            <a:endParaRPr lang="en-US" sz="1600" dirty="0"/>
          </a:p>
          <a:p>
            <a:pPr lvl="1"/>
            <a:endParaRPr lang="en-US" sz="1600" dirty="0"/>
          </a:p>
          <a:p>
            <a:pPr lvl="1"/>
            <a:endParaRPr lang="en-US" sz="1600" dirty="0"/>
          </a:p>
          <a:p>
            <a:pPr lvl="0"/>
            <a:r>
              <a:rPr lang="en-US" sz="1800" dirty="0"/>
              <a:t>There was an increase of 98% in total website sessions </a:t>
            </a:r>
          </a:p>
          <a:p>
            <a:pPr lvl="1"/>
            <a:r>
              <a:rPr lang="en-US" sz="1600" dirty="0"/>
              <a:t>(273,396 vs. 137,874)</a:t>
            </a:r>
          </a:p>
          <a:p>
            <a:pPr lvl="1"/>
            <a:endParaRPr lang="en-US" sz="1600" dirty="0"/>
          </a:p>
          <a:p>
            <a:pPr lvl="1"/>
            <a:endParaRPr lang="en-US" sz="1600" dirty="0"/>
          </a:p>
          <a:p>
            <a:pPr lvl="1"/>
            <a:endParaRPr lang="en-US" sz="1600" dirty="0"/>
          </a:p>
          <a:p>
            <a:pPr lvl="1"/>
            <a:endParaRPr lang="en-US" sz="1600" dirty="0"/>
          </a:p>
          <a:p>
            <a:pPr lvl="0"/>
            <a:r>
              <a:rPr lang="en-US" sz="1800" dirty="0"/>
              <a:t>There was an increase of 65% in pageviews </a:t>
            </a:r>
          </a:p>
          <a:p>
            <a:pPr lvl="1"/>
            <a:r>
              <a:rPr lang="en-US" sz="1600" dirty="0"/>
              <a:t>(420,443 vs. 254,637) </a:t>
            </a:r>
          </a:p>
          <a:p>
            <a:pPr marL="0" indent="0">
              <a:buNone/>
            </a:pPr>
            <a:endParaRPr lang="en-US" sz="1800" dirty="0"/>
          </a:p>
        </p:txBody>
      </p:sp>
      <p:sp>
        <p:nvSpPr>
          <p:cNvPr id="4" name="Slide Number Placeholder 3">
            <a:extLst>
              <a:ext uri="{FF2B5EF4-FFF2-40B4-BE49-F238E27FC236}">
                <a16:creationId xmlns:a16="http://schemas.microsoft.com/office/drawing/2014/main" id="{104D3768-03AA-4E8A-B9CF-804FC68C1941}"/>
              </a:ext>
            </a:extLst>
          </p:cNvPr>
          <p:cNvSpPr>
            <a:spLocks noGrp="1"/>
          </p:cNvSpPr>
          <p:nvPr>
            <p:ph type="sldNum" sz="quarter" idx="12"/>
          </p:nvPr>
        </p:nvSpPr>
        <p:spPr/>
        <p:txBody>
          <a:bodyPr/>
          <a:lstStyle/>
          <a:p>
            <a:fld id="{4FAB73BC-B049-4115-A692-8D63A059BFB8}" type="slidenum">
              <a:rPr lang="en-US" smtClean="0"/>
              <a:pPr/>
              <a:t>25</a:t>
            </a:fld>
            <a:endParaRPr lang="en-US" dirty="0"/>
          </a:p>
        </p:txBody>
      </p:sp>
      <p:pic>
        <p:nvPicPr>
          <p:cNvPr id="2050" name="Picture 2" descr="Website traffic analytics for unique users">
            <a:extLst>
              <a:ext uri="{FF2B5EF4-FFF2-40B4-BE49-F238E27FC236}">
                <a16:creationId xmlns:a16="http://schemas.microsoft.com/office/drawing/2014/main" id="{D8040256-B225-4811-82E0-DD75AA11E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9268" y="1347175"/>
            <a:ext cx="7479573" cy="125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Website traffic analytics for pageviews">
            <a:extLst>
              <a:ext uri="{FF2B5EF4-FFF2-40B4-BE49-F238E27FC236}">
                <a16:creationId xmlns:a16="http://schemas.microsoft.com/office/drawing/2014/main" id="{1B5B27EF-3A12-4285-90C5-7B5F3B9C5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884" y="5463745"/>
            <a:ext cx="7557958" cy="110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Website traffic analytics for website sessions">
            <a:extLst>
              <a:ext uri="{FF2B5EF4-FFF2-40B4-BE49-F238E27FC236}">
                <a16:creationId xmlns:a16="http://schemas.microsoft.com/office/drawing/2014/main" id="{1EB3CA7C-A372-41EC-B635-B6BAFB815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883" y="3529818"/>
            <a:ext cx="7557958" cy="119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896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DE6ACF-0D2A-4900-BF7B-D42807D3E23A}"/>
              </a:ext>
            </a:extLst>
          </p:cNvPr>
          <p:cNvSpPr>
            <a:spLocks noGrp="1"/>
          </p:cNvSpPr>
          <p:nvPr>
            <p:ph type="title"/>
          </p:nvPr>
        </p:nvSpPr>
        <p:spPr/>
        <p:txBody>
          <a:bodyPr>
            <a:normAutofit/>
          </a:bodyPr>
          <a:lstStyle/>
          <a:p>
            <a:r>
              <a:rPr lang="en-US" sz="3200" dirty="0"/>
              <a:t>Website Traffic</a:t>
            </a:r>
            <a:br>
              <a:rPr lang="en-US" sz="3200" dirty="0"/>
            </a:br>
            <a:r>
              <a:rPr lang="en-US" sz="3200" dirty="0"/>
              <a:t>May - June 2020</a:t>
            </a:r>
          </a:p>
        </p:txBody>
      </p:sp>
      <p:sp>
        <p:nvSpPr>
          <p:cNvPr id="6" name="Content Placeholder 5">
            <a:extLst>
              <a:ext uri="{FF2B5EF4-FFF2-40B4-BE49-F238E27FC236}">
                <a16:creationId xmlns:a16="http://schemas.microsoft.com/office/drawing/2014/main" id="{DF36DB75-FCE5-40EA-99F2-46D8EAFFE749}"/>
              </a:ext>
            </a:extLst>
          </p:cNvPr>
          <p:cNvSpPr>
            <a:spLocks noGrp="1"/>
          </p:cNvSpPr>
          <p:nvPr>
            <p:ph idx="1"/>
          </p:nvPr>
        </p:nvSpPr>
        <p:spPr>
          <a:xfrm>
            <a:off x="3930228" y="267343"/>
            <a:ext cx="7315200" cy="2096806"/>
          </a:xfrm>
        </p:spPr>
        <p:txBody>
          <a:bodyPr>
            <a:normAutofit/>
          </a:bodyPr>
          <a:lstStyle/>
          <a:p>
            <a:pPr marL="0" indent="0">
              <a:buNone/>
            </a:pPr>
            <a:r>
              <a:rPr lang="en-US" sz="1800" dirty="0"/>
              <a:t>Analysis period: 5/1/20-6/30/20 vs. 3/1/20-4/30/20</a:t>
            </a:r>
          </a:p>
          <a:p>
            <a:pPr lvl="0"/>
            <a:r>
              <a:rPr lang="en-US" sz="1800" dirty="0"/>
              <a:t>Top 5 Pages:</a:t>
            </a:r>
          </a:p>
          <a:p>
            <a:pPr lvl="1"/>
            <a:r>
              <a:rPr lang="en-US" sz="1400" dirty="0"/>
              <a:t>Home</a:t>
            </a:r>
          </a:p>
          <a:p>
            <a:pPr lvl="1"/>
            <a:r>
              <a:rPr lang="en-US" sz="1400" dirty="0" err="1"/>
              <a:t>Español</a:t>
            </a:r>
            <a:r>
              <a:rPr lang="en-US" sz="1400" dirty="0"/>
              <a:t> Home </a:t>
            </a:r>
          </a:p>
          <a:p>
            <a:pPr lvl="1"/>
            <a:r>
              <a:rPr lang="en-US" sz="1400" dirty="0">
                <a:hlinkClick r:id="rId2"/>
              </a:rPr>
              <a:t>Spanish Activity Page</a:t>
            </a:r>
            <a:r>
              <a:rPr lang="en-US" sz="1400" dirty="0"/>
              <a:t> </a:t>
            </a:r>
          </a:p>
          <a:p>
            <a:pPr lvl="1"/>
            <a:r>
              <a:rPr lang="en-US" sz="1400" dirty="0">
                <a:hlinkClick r:id="rId3"/>
              </a:rPr>
              <a:t>Spanish COVID Resource Page</a:t>
            </a:r>
            <a:endParaRPr lang="en-US" sz="1400" dirty="0"/>
          </a:p>
          <a:p>
            <a:pPr lvl="1"/>
            <a:r>
              <a:rPr lang="en-US" sz="1400" dirty="0">
                <a:hlinkClick r:id="rId4"/>
              </a:rPr>
              <a:t>Spanish Preschool Activity Landing Page </a:t>
            </a:r>
            <a:r>
              <a:rPr lang="en-US" sz="1400" dirty="0"/>
              <a:t> </a:t>
            </a:r>
          </a:p>
        </p:txBody>
      </p:sp>
      <p:sp>
        <p:nvSpPr>
          <p:cNvPr id="4" name="Slide Number Placeholder 3">
            <a:extLst>
              <a:ext uri="{FF2B5EF4-FFF2-40B4-BE49-F238E27FC236}">
                <a16:creationId xmlns:a16="http://schemas.microsoft.com/office/drawing/2014/main" id="{104D3768-03AA-4E8A-B9CF-804FC68C1941}"/>
              </a:ext>
            </a:extLst>
          </p:cNvPr>
          <p:cNvSpPr>
            <a:spLocks noGrp="1"/>
          </p:cNvSpPr>
          <p:nvPr>
            <p:ph type="sldNum" sz="quarter" idx="12"/>
          </p:nvPr>
        </p:nvSpPr>
        <p:spPr/>
        <p:txBody>
          <a:bodyPr/>
          <a:lstStyle/>
          <a:p>
            <a:fld id="{4FAB73BC-B049-4115-A692-8D63A059BFB8}" type="slidenum">
              <a:rPr lang="en-US" smtClean="0"/>
              <a:pPr/>
              <a:t>26</a:t>
            </a:fld>
            <a:endParaRPr lang="en-US" dirty="0"/>
          </a:p>
        </p:txBody>
      </p:sp>
      <p:pic>
        <p:nvPicPr>
          <p:cNvPr id="9" name="Picture 8" descr="Screenshot of First 5 website page about activities">
            <a:extLst>
              <a:ext uri="{FF2B5EF4-FFF2-40B4-BE49-F238E27FC236}">
                <a16:creationId xmlns:a16="http://schemas.microsoft.com/office/drawing/2014/main" id="{635F7864-676E-4BD7-AB84-E5B542FD19FC}"/>
              </a:ext>
            </a:extLst>
          </p:cNvPr>
          <p:cNvPicPr>
            <a:picLocks noChangeAspect="1"/>
          </p:cNvPicPr>
          <p:nvPr/>
        </p:nvPicPr>
        <p:blipFill>
          <a:blip r:embed="rId5"/>
          <a:stretch>
            <a:fillRect/>
          </a:stretch>
        </p:blipFill>
        <p:spPr>
          <a:xfrm>
            <a:off x="8073612" y="681517"/>
            <a:ext cx="3901643" cy="2908169"/>
          </a:xfrm>
          <a:prstGeom prst="rect">
            <a:avLst/>
          </a:prstGeom>
        </p:spPr>
      </p:pic>
      <p:pic>
        <p:nvPicPr>
          <p:cNvPr id="3" name="Picture 2" descr="Screenshot of First 5 website page about COVID resources">
            <a:extLst>
              <a:ext uri="{FF2B5EF4-FFF2-40B4-BE49-F238E27FC236}">
                <a16:creationId xmlns:a16="http://schemas.microsoft.com/office/drawing/2014/main" id="{0836DB91-7F90-44BB-934D-434E1B31BC08}"/>
              </a:ext>
            </a:extLst>
          </p:cNvPr>
          <p:cNvPicPr>
            <a:picLocks noChangeAspect="1"/>
          </p:cNvPicPr>
          <p:nvPr/>
        </p:nvPicPr>
        <p:blipFill>
          <a:blip r:embed="rId6"/>
          <a:stretch>
            <a:fillRect/>
          </a:stretch>
        </p:blipFill>
        <p:spPr>
          <a:xfrm>
            <a:off x="3838478" y="2649365"/>
            <a:ext cx="3830197" cy="3075655"/>
          </a:xfrm>
          <a:prstGeom prst="rect">
            <a:avLst/>
          </a:prstGeom>
        </p:spPr>
      </p:pic>
      <p:pic>
        <p:nvPicPr>
          <p:cNvPr id="8" name="Picture 7" descr="Screenshot of First 5 website page about preschool activities">
            <a:extLst>
              <a:ext uri="{FF2B5EF4-FFF2-40B4-BE49-F238E27FC236}">
                <a16:creationId xmlns:a16="http://schemas.microsoft.com/office/drawing/2014/main" id="{3A3F4AC3-F99B-4541-BE80-3F7E7A23700B}"/>
              </a:ext>
            </a:extLst>
          </p:cNvPr>
          <p:cNvPicPr>
            <a:picLocks noChangeAspect="1"/>
          </p:cNvPicPr>
          <p:nvPr/>
        </p:nvPicPr>
        <p:blipFill>
          <a:blip r:embed="rId7"/>
          <a:stretch>
            <a:fillRect/>
          </a:stretch>
        </p:blipFill>
        <p:spPr>
          <a:xfrm>
            <a:off x="7781107" y="3660185"/>
            <a:ext cx="4115973" cy="2696165"/>
          </a:xfrm>
          <a:prstGeom prst="rect">
            <a:avLst/>
          </a:prstGeom>
        </p:spPr>
      </p:pic>
    </p:spTree>
    <p:extLst>
      <p:ext uri="{BB962C8B-B14F-4D97-AF65-F5344CB8AC3E}">
        <p14:creationId xmlns:p14="http://schemas.microsoft.com/office/powerpoint/2010/main" val="288358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DE6ACF-0D2A-4900-BF7B-D42807D3E23A}"/>
              </a:ext>
            </a:extLst>
          </p:cNvPr>
          <p:cNvSpPr>
            <a:spLocks noGrp="1"/>
          </p:cNvSpPr>
          <p:nvPr>
            <p:ph type="title"/>
          </p:nvPr>
        </p:nvSpPr>
        <p:spPr/>
        <p:txBody>
          <a:bodyPr>
            <a:normAutofit/>
          </a:bodyPr>
          <a:lstStyle/>
          <a:p>
            <a:r>
              <a:rPr lang="en-US" sz="3200" dirty="0"/>
              <a:t>Social Media Snapshot: </a:t>
            </a:r>
            <a:br>
              <a:rPr lang="en-US" sz="3200" dirty="0"/>
            </a:br>
            <a:r>
              <a:rPr lang="en-US" sz="3200" dirty="0"/>
              <a:t>May - June 2020</a:t>
            </a:r>
          </a:p>
        </p:txBody>
      </p:sp>
      <p:sp>
        <p:nvSpPr>
          <p:cNvPr id="6" name="Content Placeholder 5">
            <a:extLst>
              <a:ext uri="{FF2B5EF4-FFF2-40B4-BE49-F238E27FC236}">
                <a16:creationId xmlns:a16="http://schemas.microsoft.com/office/drawing/2014/main" id="{DF36DB75-FCE5-40EA-99F2-46D8EAFFE749}"/>
              </a:ext>
            </a:extLst>
          </p:cNvPr>
          <p:cNvSpPr>
            <a:spLocks noGrp="1"/>
          </p:cNvSpPr>
          <p:nvPr>
            <p:ph idx="1"/>
          </p:nvPr>
        </p:nvSpPr>
        <p:spPr/>
        <p:txBody>
          <a:bodyPr/>
          <a:lstStyle/>
          <a:p>
            <a:r>
              <a:rPr lang="en-US" dirty="0"/>
              <a:t>In response to and during the COVID-19 pandemic, overall </a:t>
            </a:r>
            <a:r>
              <a:rPr lang="en-US" dirty="0">
                <a:solidFill>
                  <a:schemeClr val="accent1"/>
                </a:solidFill>
              </a:rPr>
              <a:t>social media activity on First 5 California’s channels have grown significantly</a:t>
            </a:r>
            <a:r>
              <a:rPr lang="en-US" dirty="0"/>
              <a:t>, with meaningful increases noted across multiple areas including the Parent website</a:t>
            </a:r>
          </a:p>
          <a:p>
            <a:endParaRPr lang="en-US" dirty="0"/>
          </a:p>
          <a:p>
            <a:pPr marL="0" indent="0">
              <a:buNone/>
            </a:pPr>
            <a:r>
              <a:rPr lang="en-US" b="1" u="sng" dirty="0"/>
              <a:t>Website Traffic Correlated to Social Media </a:t>
            </a:r>
            <a:br>
              <a:rPr lang="en-US" b="1" u="sng" dirty="0"/>
            </a:br>
            <a:r>
              <a:rPr lang="en-US" sz="1600" dirty="0"/>
              <a:t>(Analysis period: 5/1/20-6/30/20 vs. 3/1/20-4/30/20)  </a:t>
            </a:r>
          </a:p>
          <a:p>
            <a:r>
              <a:rPr lang="en-US" dirty="0"/>
              <a:t>There was an </a:t>
            </a:r>
            <a:r>
              <a:rPr lang="en-US" dirty="0">
                <a:solidFill>
                  <a:schemeClr val="accent1"/>
                </a:solidFill>
              </a:rPr>
              <a:t>increase of 196% in website sessions that came from social media</a:t>
            </a:r>
            <a:r>
              <a:rPr lang="en-US" dirty="0"/>
              <a:t> compared to the previous period (54,194 sessions vs. 17,676 sessions), with Facebook being the most significant traffic driver among our platforms </a:t>
            </a:r>
          </a:p>
          <a:p>
            <a:r>
              <a:rPr lang="en-US" dirty="0">
                <a:solidFill>
                  <a:schemeClr val="accent1"/>
                </a:solidFill>
              </a:rPr>
              <a:t>Website sessions via Facebook increased by 209% </a:t>
            </a:r>
            <a:r>
              <a:rPr lang="en-US" dirty="0"/>
              <a:t>compared to the previous period. </a:t>
            </a:r>
          </a:p>
          <a:p>
            <a:endParaRPr lang="en-US" dirty="0"/>
          </a:p>
        </p:txBody>
      </p:sp>
      <p:sp>
        <p:nvSpPr>
          <p:cNvPr id="4" name="Slide Number Placeholder 3">
            <a:extLst>
              <a:ext uri="{FF2B5EF4-FFF2-40B4-BE49-F238E27FC236}">
                <a16:creationId xmlns:a16="http://schemas.microsoft.com/office/drawing/2014/main" id="{104D3768-03AA-4E8A-B9CF-804FC68C1941}"/>
              </a:ext>
            </a:extLst>
          </p:cNvPr>
          <p:cNvSpPr>
            <a:spLocks noGrp="1"/>
          </p:cNvSpPr>
          <p:nvPr>
            <p:ph type="sldNum" sz="quarter" idx="12"/>
          </p:nvPr>
        </p:nvSpPr>
        <p:spPr/>
        <p:txBody>
          <a:bodyPr/>
          <a:lstStyle/>
          <a:p>
            <a:fld id="{4FAB73BC-B049-4115-A692-8D63A059BFB8}" type="slidenum">
              <a:rPr lang="en-US" smtClean="0"/>
              <a:pPr/>
              <a:t>27</a:t>
            </a:fld>
            <a:endParaRPr lang="en-US" dirty="0"/>
          </a:p>
        </p:txBody>
      </p:sp>
    </p:spTree>
    <p:extLst>
      <p:ext uri="{BB962C8B-B14F-4D97-AF65-F5344CB8AC3E}">
        <p14:creationId xmlns:p14="http://schemas.microsoft.com/office/powerpoint/2010/main" val="2339529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DE6ACF-0D2A-4900-BF7B-D42807D3E23A}"/>
              </a:ext>
            </a:extLst>
          </p:cNvPr>
          <p:cNvSpPr>
            <a:spLocks noGrp="1"/>
          </p:cNvSpPr>
          <p:nvPr>
            <p:ph type="title"/>
          </p:nvPr>
        </p:nvSpPr>
        <p:spPr/>
        <p:txBody>
          <a:bodyPr>
            <a:normAutofit/>
          </a:bodyPr>
          <a:lstStyle/>
          <a:p>
            <a:r>
              <a:rPr lang="en-US" sz="3200" dirty="0"/>
              <a:t>May-July Facebook Live Events</a:t>
            </a:r>
          </a:p>
        </p:txBody>
      </p:sp>
      <p:sp>
        <p:nvSpPr>
          <p:cNvPr id="4" name="Slide Number Placeholder 3">
            <a:extLst>
              <a:ext uri="{FF2B5EF4-FFF2-40B4-BE49-F238E27FC236}">
                <a16:creationId xmlns:a16="http://schemas.microsoft.com/office/drawing/2014/main" id="{104D3768-03AA-4E8A-B9CF-804FC68C1941}"/>
              </a:ext>
            </a:extLst>
          </p:cNvPr>
          <p:cNvSpPr>
            <a:spLocks noGrp="1"/>
          </p:cNvSpPr>
          <p:nvPr>
            <p:ph type="sldNum" sz="quarter" idx="12"/>
          </p:nvPr>
        </p:nvSpPr>
        <p:spPr/>
        <p:txBody>
          <a:bodyPr/>
          <a:lstStyle/>
          <a:p>
            <a:fld id="{4FAB73BC-B049-4115-A692-8D63A059BFB8}" type="slidenum">
              <a:rPr lang="en-US" smtClean="0"/>
              <a:pPr/>
              <a:t>28</a:t>
            </a:fld>
            <a:endParaRPr lang="en-US" dirty="0"/>
          </a:p>
        </p:txBody>
      </p:sp>
      <p:pic>
        <p:nvPicPr>
          <p:cNvPr id="3" name="Picture 2" descr="Screenshot three of Argelia Facebook Live event">
            <a:extLst>
              <a:ext uri="{FF2B5EF4-FFF2-40B4-BE49-F238E27FC236}">
                <a16:creationId xmlns:a16="http://schemas.microsoft.com/office/drawing/2014/main" id="{AF0FB3AF-2FA7-42F1-BB77-DCFCA2554228}"/>
              </a:ext>
            </a:extLst>
          </p:cNvPr>
          <p:cNvPicPr>
            <a:picLocks noChangeAspect="1"/>
          </p:cNvPicPr>
          <p:nvPr/>
        </p:nvPicPr>
        <p:blipFill>
          <a:blip r:embed="rId2"/>
          <a:stretch>
            <a:fillRect/>
          </a:stretch>
        </p:blipFill>
        <p:spPr>
          <a:xfrm>
            <a:off x="8934995" y="446518"/>
            <a:ext cx="1962813" cy="2171098"/>
          </a:xfrm>
          <a:prstGeom prst="rect">
            <a:avLst/>
          </a:prstGeom>
        </p:spPr>
      </p:pic>
      <p:sp>
        <p:nvSpPr>
          <p:cNvPr id="7" name="TextBox 6">
            <a:extLst>
              <a:ext uri="{FF2B5EF4-FFF2-40B4-BE49-F238E27FC236}">
                <a16:creationId xmlns:a16="http://schemas.microsoft.com/office/drawing/2014/main" id="{06F0A3DA-7028-4459-B79B-7D80C0FD8744}"/>
              </a:ext>
            </a:extLst>
          </p:cNvPr>
          <p:cNvSpPr txBox="1"/>
          <p:nvPr/>
        </p:nvSpPr>
        <p:spPr>
          <a:xfrm>
            <a:off x="8787102" y="2653648"/>
            <a:ext cx="2281492" cy="830997"/>
          </a:xfrm>
          <a:prstGeom prst="rect">
            <a:avLst/>
          </a:prstGeom>
          <a:noFill/>
        </p:spPr>
        <p:txBody>
          <a:bodyPr wrap="square" rtlCol="0">
            <a:spAutoFit/>
          </a:bodyPr>
          <a:lstStyle/>
          <a:p>
            <a:r>
              <a:rPr lang="en-US" sz="1200" b="1" dirty="0">
                <a:solidFill>
                  <a:schemeClr val="accent1"/>
                </a:solidFill>
              </a:rPr>
              <a:t>July 17 </a:t>
            </a:r>
            <a:r>
              <a:rPr lang="en-US" sz="1200" dirty="0"/>
              <a:t>Bilingual Facebook Live with Omar, Argelia, and family</a:t>
            </a:r>
          </a:p>
          <a:p>
            <a:pPr marL="285750" indent="-285750">
              <a:buFont typeface="Arial" panose="020B0604020202020204" pitchFamily="34" charset="0"/>
              <a:buChar char="•"/>
            </a:pPr>
            <a:r>
              <a:rPr lang="en-US" sz="1200" dirty="0"/>
              <a:t>86K people reached</a:t>
            </a:r>
          </a:p>
          <a:p>
            <a:pPr marL="285750" indent="-285750">
              <a:buFont typeface="Arial" panose="020B0604020202020204" pitchFamily="34" charset="0"/>
              <a:buChar char="•"/>
            </a:pPr>
            <a:r>
              <a:rPr lang="en-US" sz="1200" dirty="0"/>
              <a:t>35k video views</a:t>
            </a:r>
          </a:p>
        </p:txBody>
      </p:sp>
      <p:sp>
        <p:nvSpPr>
          <p:cNvPr id="8" name="TextBox 7">
            <a:extLst>
              <a:ext uri="{FF2B5EF4-FFF2-40B4-BE49-F238E27FC236}">
                <a16:creationId xmlns:a16="http://schemas.microsoft.com/office/drawing/2014/main" id="{9DC89F74-2F27-4AC4-BDD9-26D2D1A85480}"/>
              </a:ext>
            </a:extLst>
          </p:cNvPr>
          <p:cNvSpPr txBox="1"/>
          <p:nvPr/>
        </p:nvSpPr>
        <p:spPr>
          <a:xfrm>
            <a:off x="6603216" y="2643780"/>
            <a:ext cx="2183886" cy="830997"/>
          </a:xfrm>
          <a:prstGeom prst="rect">
            <a:avLst/>
          </a:prstGeom>
          <a:noFill/>
        </p:spPr>
        <p:txBody>
          <a:bodyPr wrap="square" rtlCol="0">
            <a:spAutoFit/>
          </a:bodyPr>
          <a:lstStyle/>
          <a:p>
            <a:r>
              <a:rPr lang="en-US" sz="1200" b="1" dirty="0">
                <a:solidFill>
                  <a:schemeClr val="accent1"/>
                </a:solidFill>
              </a:rPr>
              <a:t>June 12 </a:t>
            </a:r>
            <a:r>
              <a:rPr lang="en-US" sz="1200" dirty="0"/>
              <a:t>Bilingual Facebook Live with Argelia </a:t>
            </a:r>
            <a:r>
              <a:rPr lang="en-US" sz="1200" dirty="0" err="1"/>
              <a:t>Atilano</a:t>
            </a:r>
            <a:r>
              <a:rPr lang="en-US" sz="1200" dirty="0"/>
              <a:t> and family</a:t>
            </a:r>
          </a:p>
          <a:p>
            <a:pPr marL="285750" indent="-285750">
              <a:buFont typeface="Arial" panose="020B0604020202020204" pitchFamily="34" charset="0"/>
              <a:buChar char="•"/>
            </a:pPr>
            <a:r>
              <a:rPr lang="en-US" sz="1200" dirty="0"/>
              <a:t>104K people reached</a:t>
            </a:r>
          </a:p>
          <a:p>
            <a:pPr marL="285750" indent="-285750">
              <a:buFont typeface="Arial" panose="020B0604020202020204" pitchFamily="34" charset="0"/>
              <a:buChar char="•"/>
            </a:pPr>
            <a:r>
              <a:rPr lang="en-US" sz="1200" dirty="0"/>
              <a:t>41k video views</a:t>
            </a:r>
          </a:p>
        </p:txBody>
      </p:sp>
      <p:pic>
        <p:nvPicPr>
          <p:cNvPr id="10" name="Picture 9" descr="Screenshot two of Argelia Facebook Live event">
            <a:extLst>
              <a:ext uri="{FF2B5EF4-FFF2-40B4-BE49-F238E27FC236}">
                <a16:creationId xmlns:a16="http://schemas.microsoft.com/office/drawing/2014/main" id="{196C8086-97F0-415E-B777-0C0B219ED5EF}"/>
              </a:ext>
            </a:extLst>
          </p:cNvPr>
          <p:cNvPicPr>
            <a:picLocks noChangeAspect="1"/>
          </p:cNvPicPr>
          <p:nvPr/>
        </p:nvPicPr>
        <p:blipFill rotWithShape="1">
          <a:blip r:embed="rId3"/>
          <a:srcRect t="6682"/>
          <a:stretch/>
        </p:blipFill>
        <p:spPr>
          <a:xfrm>
            <a:off x="6708262" y="467425"/>
            <a:ext cx="1962814" cy="2141343"/>
          </a:xfrm>
          <a:prstGeom prst="rect">
            <a:avLst/>
          </a:prstGeom>
        </p:spPr>
      </p:pic>
      <p:pic>
        <p:nvPicPr>
          <p:cNvPr id="12" name="Picture 11" descr="Graph showing website traffic resulting from Facebook live events">
            <a:extLst>
              <a:ext uri="{FF2B5EF4-FFF2-40B4-BE49-F238E27FC236}">
                <a16:creationId xmlns:a16="http://schemas.microsoft.com/office/drawing/2014/main" id="{EFEC85A1-1F63-4EE1-8535-B8EBE34A789F}"/>
              </a:ext>
            </a:extLst>
          </p:cNvPr>
          <p:cNvPicPr>
            <a:picLocks noChangeAspect="1"/>
          </p:cNvPicPr>
          <p:nvPr/>
        </p:nvPicPr>
        <p:blipFill>
          <a:blip r:embed="rId4"/>
          <a:stretch>
            <a:fillRect/>
          </a:stretch>
        </p:blipFill>
        <p:spPr>
          <a:xfrm>
            <a:off x="4346115" y="3823451"/>
            <a:ext cx="4255535" cy="2908410"/>
          </a:xfrm>
          <a:prstGeom prst="rect">
            <a:avLst/>
          </a:prstGeom>
        </p:spPr>
      </p:pic>
      <p:pic>
        <p:nvPicPr>
          <p:cNvPr id="14" name="Picture 13" descr="Screenshot one of Argelia Facebook Live event">
            <a:extLst>
              <a:ext uri="{FF2B5EF4-FFF2-40B4-BE49-F238E27FC236}">
                <a16:creationId xmlns:a16="http://schemas.microsoft.com/office/drawing/2014/main" id="{47E26B8A-64EE-4033-B4BF-7C9885DFD730}"/>
              </a:ext>
            </a:extLst>
          </p:cNvPr>
          <p:cNvPicPr>
            <a:picLocks noChangeAspect="1"/>
          </p:cNvPicPr>
          <p:nvPr/>
        </p:nvPicPr>
        <p:blipFill>
          <a:blip r:embed="rId5"/>
          <a:stretch>
            <a:fillRect/>
          </a:stretch>
        </p:blipFill>
        <p:spPr>
          <a:xfrm>
            <a:off x="4481529" y="462232"/>
            <a:ext cx="1962814" cy="2158383"/>
          </a:xfrm>
          <a:prstGeom prst="rect">
            <a:avLst/>
          </a:prstGeom>
        </p:spPr>
      </p:pic>
      <p:sp>
        <p:nvSpPr>
          <p:cNvPr id="15" name="TextBox 14">
            <a:extLst>
              <a:ext uri="{FF2B5EF4-FFF2-40B4-BE49-F238E27FC236}">
                <a16:creationId xmlns:a16="http://schemas.microsoft.com/office/drawing/2014/main" id="{D592C2DC-99AA-42E9-BF18-908AD053222C}"/>
              </a:ext>
            </a:extLst>
          </p:cNvPr>
          <p:cNvSpPr txBox="1"/>
          <p:nvPr/>
        </p:nvSpPr>
        <p:spPr>
          <a:xfrm>
            <a:off x="4419330" y="2643780"/>
            <a:ext cx="2183886" cy="830997"/>
          </a:xfrm>
          <a:prstGeom prst="rect">
            <a:avLst/>
          </a:prstGeom>
          <a:noFill/>
        </p:spPr>
        <p:txBody>
          <a:bodyPr wrap="square" rtlCol="0">
            <a:spAutoFit/>
          </a:bodyPr>
          <a:lstStyle/>
          <a:p>
            <a:r>
              <a:rPr lang="en-US" sz="1200" b="1" dirty="0">
                <a:solidFill>
                  <a:schemeClr val="accent1"/>
                </a:solidFill>
              </a:rPr>
              <a:t>May 22 </a:t>
            </a:r>
            <a:r>
              <a:rPr lang="en-US" sz="1200" dirty="0"/>
              <a:t>Bilingual Facebook Live with Argelia </a:t>
            </a:r>
            <a:r>
              <a:rPr lang="en-US" sz="1200" dirty="0" err="1"/>
              <a:t>Atilano</a:t>
            </a:r>
            <a:endParaRPr lang="en-US" sz="1200" dirty="0"/>
          </a:p>
          <a:p>
            <a:pPr marL="285750" indent="-285750">
              <a:buFont typeface="Arial" panose="020B0604020202020204" pitchFamily="34" charset="0"/>
              <a:buChar char="•"/>
            </a:pPr>
            <a:r>
              <a:rPr lang="en-US" sz="1200" dirty="0"/>
              <a:t>116K people reached</a:t>
            </a:r>
          </a:p>
          <a:p>
            <a:pPr marL="285750" indent="-285750">
              <a:buFont typeface="Arial" panose="020B0604020202020204" pitchFamily="34" charset="0"/>
              <a:buChar char="•"/>
            </a:pPr>
            <a:r>
              <a:rPr lang="en-US" sz="1200" dirty="0"/>
              <a:t>42k video views</a:t>
            </a:r>
          </a:p>
        </p:txBody>
      </p:sp>
      <p:cxnSp>
        <p:nvCxnSpPr>
          <p:cNvPr id="17" name="Straight Arrow Connector 16" descr="Arrow pointing at peak on graph for May 22 website visitors">
            <a:extLst>
              <a:ext uri="{FF2B5EF4-FFF2-40B4-BE49-F238E27FC236}">
                <a16:creationId xmlns:a16="http://schemas.microsoft.com/office/drawing/2014/main" id="{A874779C-DAD0-4E6D-997C-6C689A1B1F7B}"/>
              </a:ext>
            </a:extLst>
          </p:cNvPr>
          <p:cNvCxnSpPr>
            <a:cxnSpLocks/>
          </p:cNvCxnSpPr>
          <p:nvPr/>
        </p:nvCxnSpPr>
        <p:spPr>
          <a:xfrm flipH="1">
            <a:off x="6016056" y="4304785"/>
            <a:ext cx="1157868" cy="415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descr="Arrow pointing at peak on graph for June  12 website visitors">
            <a:extLst>
              <a:ext uri="{FF2B5EF4-FFF2-40B4-BE49-F238E27FC236}">
                <a16:creationId xmlns:a16="http://schemas.microsoft.com/office/drawing/2014/main" id="{A9FBAF52-0ED1-49AB-9188-0664BA1E28D6}"/>
              </a:ext>
            </a:extLst>
          </p:cNvPr>
          <p:cNvCxnSpPr>
            <a:cxnSpLocks/>
          </p:cNvCxnSpPr>
          <p:nvPr/>
        </p:nvCxnSpPr>
        <p:spPr>
          <a:xfrm flipH="1">
            <a:off x="7295844" y="4755612"/>
            <a:ext cx="1491258" cy="5347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A9E29FC-663B-469B-99C7-312E8B725BD1}"/>
              </a:ext>
            </a:extLst>
          </p:cNvPr>
          <p:cNvSpPr txBox="1"/>
          <p:nvPr/>
        </p:nvSpPr>
        <p:spPr>
          <a:xfrm>
            <a:off x="3744686" y="3541073"/>
            <a:ext cx="7689668" cy="307777"/>
          </a:xfrm>
          <a:prstGeom prst="rect">
            <a:avLst/>
          </a:prstGeom>
          <a:noFill/>
        </p:spPr>
        <p:txBody>
          <a:bodyPr wrap="square" rtlCol="0">
            <a:spAutoFit/>
          </a:bodyPr>
          <a:lstStyle/>
          <a:p>
            <a:r>
              <a:rPr lang="en-US" sz="1400" b="1" dirty="0"/>
              <a:t>Facebook and Instagram follower numbers both spiked on days featuring Facebook Live events:</a:t>
            </a:r>
          </a:p>
        </p:txBody>
      </p:sp>
      <p:sp>
        <p:nvSpPr>
          <p:cNvPr id="22" name="TextBox 21">
            <a:extLst>
              <a:ext uri="{FF2B5EF4-FFF2-40B4-BE49-F238E27FC236}">
                <a16:creationId xmlns:a16="http://schemas.microsoft.com/office/drawing/2014/main" id="{180C2A81-8BD5-476D-B734-A4D534266420}"/>
              </a:ext>
            </a:extLst>
          </p:cNvPr>
          <p:cNvSpPr txBox="1"/>
          <p:nvPr/>
        </p:nvSpPr>
        <p:spPr>
          <a:xfrm>
            <a:off x="7150361" y="4133045"/>
            <a:ext cx="737425" cy="276999"/>
          </a:xfrm>
          <a:prstGeom prst="rect">
            <a:avLst/>
          </a:prstGeom>
          <a:noFill/>
        </p:spPr>
        <p:txBody>
          <a:bodyPr wrap="square" rtlCol="0">
            <a:spAutoFit/>
          </a:bodyPr>
          <a:lstStyle/>
          <a:p>
            <a:r>
              <a:rPr lang="en-US" sz="1200" b="1" dirty="0">
                <a:solidFill>
                  <a:schemeClr val="accent1"/>
                </a:solidFill>
              </a:rPr>
              <a:t>May 22</a:t>
            </a:r>
          </a:p>
        </p:txBody>
      </p:sp>
      <p:sp>
        <p:nvSpPr>
          <p:cNvPr id="23" name="TextBox 22">
            <a:extLst>
              <a:ext uri="{FF2B5EF4-FFF2-40B4-BE49-F238E27FC236}">
                <a16:creationId xmlns:a16="http://schemas.microsoft.com/office/drawing/2014/main" id="{7F6E666F-6EC9-4F8E-9509-F3D72D50B373}"/>
              </a:ext>
            </a:extLst>
          </p:cNvPr>
          <p:cNvSpPr txBox="1"/>
          <p:nvPr/>
        </p:nvSpPr>
        <p:spPr>
          <a:xfrm>
            <a:off x="8787102" y="4555858"/>
            <a:ext cx="737425" cy="276999"/>
          </a:xfrm>
          <a:prstGeom prst="rect">
            <a:avLst/>
          </a:prstGeom>
          <a:noFill/>
        </p:spPr>
        <p:txBody>
          <a:bodyPr wrap="square" rtlCol="0">
            <a:spAutoFit/>
          </a:bodyPr>
          <a:lstStyle/>
          <a:p>
            <a:r>
              <a:rPr lang="en-US" sz="1200" b="1" dirty="0">
                <a:solidFill>
                  <a:schemeClr val="accent1"/>
                </a:solidFill>
              </a:rPr>
              <a:t>June 12</a:t>
            </a:r>
          </a:p>
        </p:txBody>
      </p:sp>
    </p:spTree>
    <p:extLst>
      <p:ext uri="{BB962C8B-B14F-4D97-AF65-F5344CB8AC3E}">
        <p14:creationId xmlns:p14="http://schemas.microsoft.com/office/powerpoint/2010/main" val="257145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DE6ACF-0D2A-4900-BF7B-D42807D3E23A}"/>
              </a:ext>
            </a:extLst>
          </p:cNvPr>
          <p:cNvSpPr>
            <a:spLocks noGrp="1"/>
          </p:cNvSpPr>
          <p:nvPr>
            <p:ph type="title"/>
          </p:nvPr>
        </p:nvSpPr>
        <p:spPr/>
        <p:txBody>
          <a:bodyPr>
            <a:normAutofit/>
          </a:bodyPr>
          <a:lstStyle/>
          <a:p>
            <a:r>
              <a:rPr lang="en-US" sz="3200" dirty="0"/>
              <a:t>May-July Facebook Follower Growth</a:t>
            </a:r>
          </a:p>
        </p:txBody>
      </p:sp>
      <p:sp>
        <p:nvSpPr>
          <p:cNvPr id="4" name="Slide Number Placeholder 3">
            <a:extLst>
              <a:ext uri="{FF2B5EF4-FFF2-40B4-BE49-F238E27FC236}">
                <a16:creationId xmlns:a16="http://schemas.microsoft.com/office/drawing/2014/main" id="{104D3768-03AA-4E8A-B9CF-804FC68C1941}"/>
              </a:ext>
            </a:extLst>
          </p:cNvPr>
          <p:cNvSpPr>
            <a:spLocks noGrp="1"/>
          </p:cNvSpPr>
          <p:nvPr>
            <p:ph type="sldNum" sz="quarter" idx="12"/>
          </p:nvPr>
        </p:nvSpPr>
        <p:spPr/>
        <p:txBody>
          <a:bodyPr/>
          <a:lstStyle/>
          <a:p>
            <a:fld id="{4FAB73BC-B049-4115-A692-8D63A059BFB8}" type="slidenum">
              <a:rPr lang="en-US" smtClean="0"/>
              <a:pPr/>
              <a:t>29</a:t>
            </a:fld>
            <a:endParaRPr lang="en-US" dirty="0"/>
          </a:p>
        </p:txBody>
      </p:sp>
      <p:sp>
        <p:nvSpPr>
          <p:cNvPr id="21" name="TextBox 20">
            <a:extLst>
              <a:ext uri="{FF2B5EF4-FFF2-40B4-BE49-F238E27FC236}">
                <a16:creationId xmlns:a16="http://schemas.microsoft.com/office/drawing/2014/main" id="{AA9E29FC-663B-469B-99C7-312E8B725BD1}"/>
              </a:ext>
            </a:extLst>
          </p:cNvPr>
          <p:cNvSpPr txBox="1"/>
          <p:nvPr/>
        </p:nvSpPr>
        <p:spPr>
          <a:xfrm>
            <a:off x="3779520" y="597576"/>
            <a:ext cx="7689668" cy="523220"/>
          </a:xfrm>
          <a:prstGeom prst="rect">
            <a:avLst/>
          </a:prstGeom>
          <a:noFill/>
        </p:spPr>
        <p:txBody>
          <a:bodyPr wrap="square" rtlCol="0">
            <a:spAutoFit/>
          </a:bodyPr>
          <a:lstStyle/>
          <a:p>
            <a:r>
              <a:rPr lang="en-US" sz="1400" b="1" dirty="0"/>
              <a:t>Follower growth has been up on Facebook during May-July. Below shows follower growth for First 5 California as compared to like-minded organizations during that same time period.</a:t>
            </a:r>
          </a:p>
        </p:txBody>
      </p:sp>
      <p:pic>
        <p:nvPicPr>
          <p:cNvPr id="6" name="Picture 2" descr="Chart showing Facebook fan growth of competitors">
            <a:extLst>
              <a:ext uri="{FF2B5EF4-FFF2-40B4-BE49-F238E27FC236}">
                <a16:creationId xmlns:a16="http://schemas.microsoft.com/office/drawing/2014/main" id="{2919777A-9E8D-47C2-B3D0-DE35FD22E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520" y="1366263"/>
            <a:ext cx="7897739" cy="472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611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36F6-BD3A-4716-A6EB-C32AD639B94F}"/>
              </a:ext>
            </a:extLst>
          </p:cNvPr>
          <p:cNvSpPr>
            <a:spLocks noGrp="1"/>
          </p:cNvSpPr>
          <p:nvPr>
            <p:ph type="title"/>
          </p:nvPr>
        </p:nvSpPr>
        <p:spPr/>
        <p:txBody>
          <a:bodyPr>
            <a:normAutofit/>
          </a:bodyPr>
          <a:lstStyle/>
          <a:p>
            <a:r>
              <a:rPr lang="en-US" sz="3200" dirty="0"/>
              <a:t>Campaign Goal</a:t>
            </a:r>
          </a:p>
        </p:txBody>
      </p:sp>
      <p:sp>
        <p:nvSpPr>
          <p:cNvPr id="3" name="Content Placeholder 2">
            <a:extLst>
              <a:ext uri="{FF2B5EF4-FFF2-40B4-BE49-F238E27FC236}">
                <a16:creationId xmlns:a16="http://schemas.microsoft.com/office/drawing/2014/main" id="{D9D430CF-88D2-44D5-A320-C9C71D94BAFE}"/>
              </a:ext>
            </a:extLst>
          </p:cNvPr>
          <p:cNvSpPr>
            <a:spLocks noGrp="1"/>
          </p:cNvSpPr>
          <p:nvPr>
            <p:ph idx="1"/>
          </p:nvPr>
        </p:nvSpPr>
        <p:spPr/>
        <p:txBody>
          <a:bodyPr/>
          <a:lstStyle/>
          <a:p>
            <a:r>
              <a:rPr lang="en-US" dirty="0">
                <a:solidFill>
                  <a:schemeClr val="accent1"/>
                </a:solidFill>
              </a:rPr>
              <a:t>The goal, as agreed to with First 5 California, of the Public Education and Outreach Campaign is to change the behavior of parents and caregivers of children ages 0-5 across California to talk, read, and sing with their children from day one. </a:t>
            </a:r>
          </a:p>
          <a:p>
            <a:r>
              <a:rPr lang="en-US" dirty="0"/>
              <a:t>This goal is based on the decision by First 5 California and the state commission about the need for parents and caregivers across California to understand the critical role they play in their child’s early brain development and the ways in which they can help set the foundation for their child’s future success. </a:t>
            </a:r>
          </a:p>
          <a:p>
            <a:r>
              <a:rPr lang="en-US" dirty="0"/>
              <a:t>All efforts developed and run through the campaign are designed to meet this </a:t>
            </a:r>
            <a:r>
              <a:rPr lang="en-US" dirty="0">
                <a:solidFill>
                  <a:schemeClr val="accent1"/>
                </a:solidFill>
              </a:rPr>
              <a:t>goal of sustained behavior change</a:t>
            </a:r>
            <a:r>
              <a:rPr lang="en-US" dirty="0"/>
              <a:t>.</a:t>
            </a:r>
          </a:p>
        </p:txBody>
      </p:sp>
      <p:sp>
        <p:nvSpPr>
          <p:cNvPr id="4" name="Slide Number Placeholder 3">
            <a:extLst>
              <a:ext uri="{FF2B5EF4-FFF2-40B4-BE49-F238E27FC236}">
                <a16:creationId xmlns:a16="http://schemas.microsoft.com/office/drawing/2014/main" id="{A6447BCB-51F4-47D8-B1BB-2A8473F69DD0}"/>
              </a:ext>
            </a:extLst>
          </p:cNvPr>
          <p:cNvSpPr>
            <a:spLocks noGrp="1"/>
          </p:cNvSpPr>
          <p:nvPr>
            <p:ph type="sldNum" sz="quarter" idx="12"/>
          </p:nvPr>
        </p:nvSpPr>
        <p:spPr/>
        <p:txBody>
          <a:bodyPr/>
          <a:lstStyle/>
          <a:p>
            <a:fld id="{B82141EB-0727-4D9E-B6E1-2C5B527FFC18}" type="slidenum">
              <a:rPr lang="en-US" smtClean="0"/>
              <a:pPr/>
              <a:t>3</a:t>
            </a:fld>
            <a:endParaRPr lang="en-US"/>
          </a:p>
        </p:txBody>
      </p:sp>
    </p:spTree>
    <p:extLst>
      <p:ext uri="{BB962C8B-B14F-4D97-AF65-F5344CB8AC3E}">
        <p14:creationId xmlns:p14="http://schemas.microsoft.com/office/powerpoint/2010/main" val="1676405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DE6ACF-0D2A-4900-BF7B-D42807D3E23A}"/>
              </a:ext>
            </a:extLst>
          </p:cNvPr>
          <p:cNvSpPr>
            <a:spLocks noGrp="1"/>
          </p:cNvSpPr>
          <p:nvPr>
            <p:ph type="title"/>
          </p:nvPr>
        </p:nvSpPr>
        <p:spPr>
          <a:xfrm>
            <a:off x="277350" y="1126123"/>
            <a:ext cx="2947482" cy="921029"/>
          </a:xfrm>
        </p:spPr>
        <p:txBody>
          <a:bodyPr>
            <a:noAutofit/>
          </a:bodyPr>
          <a:lstStyle/>
          <a:p>
            <a:r>
              <a:rPr lang="en-US" sz="2400" dirty="0"/>
              <a:t>Social Media Snapshot: </a:t>
            </a:r>
            <a:br>
              <a:rPr lang="en-US" sz="2400" dirty="0"/>
            </a:br>
            <a:r>
              <a:rPr lang="en-US" sz="2400" dirty="0"/>
              <a:t>May - July 2020</a:t>
            </a:r>
            <a:br>
              <a:rPr lang="en-US" sz="2400" dirty="0"/>
            </a:br>
            <a:endParaRPr lang="en-US" sz="2400" dirty="0"/>
          </a:p>
        </p:txBody>
      </p:sp>
      <p:sp>
        <p:nvSpPr>
          <p:cNvPr id="28" name="Content Placeholder 27">
            <a:extLst>
              <a:ext uri="{FF2B5EF4-FFF2-40B4-BE49-F238E27FC236}">
                <a16:creationId xmlns:a16="http://schemas.microsoft.com/office/drawing/2014/main" id="{EEFD4F75-2959-43BB-B746-CA5358F52A7F}"/>
              </a:ext>
            </a:extLst>
          </p:cNvPr>
          <p:cNvSpPr>
            <a:spLocks noGrp="1"/>
          </p:cNvSpPr>
          <p:nvPr>
            <p:ph idx="1"/>
          </p:nvPr>
        </p:nvSpPr>
        <p:spPr>
          <a:xfrm>
            <a:off x="3869268" y="864108"/>
            <a:ext cx="7315200" cy="1373995"/>
          </a:xfrm>
        </p:spPr>
        <p:txBody>
          <a:bodyPr/>
          <a:lstStyle/>
          <a:p>
            <a:r>
              <a:rPr lang="en-US" sz="2000" dirty="0"/>
              <a:t>Timely, relevant and supportive posts that drove high engagement and clicks to the website</a:t>
            </a:r>
            <a:br>
              <a:rPr lang="en-US" sz="2000" dirty="0"/>
            </a:br>
            <a:endParaRPr lang="en-US" dirty="0"/>
          </a:p>
          <a:p>
            <a:endParaRPr lang="en-US" dirty="0"/>
          </a:p>
        </p:txBody>
      </p:sp>
      <p:sp>
        <p:nvSpPr>
          <p:cNvPr id="4" name="Slide Number Placeholder 3">
            <a:extLst>
              <a:ext uri="{FF2B5EF4-FFF2-40B4-BE49-F238E27FC236}">
                <a16:creationId xmlns:a16="http://schemas.microsoft.com/office/drawing/2014/main" id="{104D3768-03AA-4E8A-B9CF-804FC68C1941}"/>
              </a:ext>
            </a:extLst>
          </p:cNvPr>
          <p:cNvSpPr>
            <a:spLocks noGrp="1"/>
          </p:cNvSpPr>
          <p:nvPr>
            <p:ph type="sldNum" sz="quarter" idx="12"/>
          </p:nvPr>
        </p:nvSpPr>
        <p:spPr/>
        <p:txBody>
          <a:bodyPr/>
          <a:lstStyle/>
          <a:p>
            <a:fld id="{4FAB73BC-B049-4115-A692-8D63A059BFB8}" type="slidenum">
              <a:rPr lang="en-US" smtClean="0"/>
              <a:pPr/>
              <a:t>30</a:t>
            </a:fld>
            <a:endParaRPr lang="en-US" dirty="0"/>
          </a:p>
        </p:txBody>
      </p:sp>
      <p:pic>
        <p:nvPicPr>
          <p:cNvPr id="3074" name="Picture 1" descr="Facebook post sample from May about child care">
            <a:extLst>
              <a:ext uri="{FF2B5EF4-FFF2-40B4-BE49-F238E27FC236}">
                <a16:creationId xmlns:a16="http://schemas.microsoft.com/office/drawing/2014/main" id="{41E9D375-3421-4F9B-8481-85B55AAE6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4521" y="2044867"/>
            <a:ext cx="2518805" cy="467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descr="Facebook post sample from July">
            <a:extLst>
              <a:ext uri="{FF2B5EF4-FFF2-40B4-BE49-F238E27FC236}">
                <a16:creationId xmlns:a16="http://schemas.microsoft.com/office/drawing/2014/main" id="{FF5CFFF5-4F1D-4AA3-B010-2CDEAB5E5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059" y="2044867"/>
            <a:ext cx="2398907" cy="460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 descr="Facebook post sample from June">
            <a:extLst>
              <a:ext uri="{FF2B5EF4-FFF2-40B4-BE49-F238E27FC236}">
                <a16:creationId xmlns:a16="http://schemas.microsoft.com/office/drawing/2014/main" id="{ACEA1C90-0AD9-4DCA-A6C6-4878B8AD9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7884" y="2044867"/>
            <a:ext cx="2401501" cy="467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descr="Facebook post sample from June about Covid">
            <a:extLst>
              <a:ext uri="{FF2B5EF4-FFF2-40B4-BE49-F238E27FC236}">
                <a16:creationId xmlns:a16="http://schemas.microsoft.com/office/drawing/2014/main" id="{4578839C-B210-4272-9CCD-F8D99041C8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0303" y="2044867"/>
            <a:ext cx="2643300" cy="467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560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36F6-BD3A-4716-A6EB-C32AD639B94F}"/>
              </a:ext>
            </a:extLst>
          </p:cNvPr>
          <p:cNvSpPr>
            <a:spLocks noGrp="1"/>
          </p:cNvSpPr>
          <p:nvPr>
            <p:ph type="title"/>
          </p:nvPr>
        </p:nvSpPr>
        <p:spPr/>
        <p:txBody>
          <a:bodyPr>
            <a:normAutofit/>
          </a:bodyPr>
          <a:lstStyle/>
          <a:p>
            <a:r>
              <a:rPr lang="en-US" sz="3200" dirty="0"/>
              <a:t>Campaign Objectives and Measurement</a:t>
            </a:r>
          </a:p>
        </p:txBody>
      </p:sp>
      <p:sp>
        <p:nvSpPr>
          <p:cNvPr id="3" name="Content Placeholder 2">
            <a:extLst>
              <a:ext uri="{FF2B5EF4-FFF2-40B4-BE49-F238E27FC236}">
                <a16:creationId xmlns:a16="http://schemas.microsoft.com/office/drawing/2014/main" id="{D9D430CF-88D2-44D5-A320-C9C71D94BAFE}"/>
              </a:ext>
            </a:extLst>
          </p:cNvPr>
          <p:cNvSpPr>
            <a:spLocks noGrp="1"/>
          </p:cNvSpPr>
          <p:nvPr>
            <p:ph idx="1"/>
          </p:nvPr>
        </p:nvSpPr>
        <p:spPr/>
        <p:txBody>
          <a:bodyPr/>
          <a:lstStyle/>
          <a:p>
            <a:r>
              <a:rPr lang="en-US" b="1" dirty="0">
                <a:solidFill>
                  <a:schemeClr val="accent1"/>
                </a:solidFill>
              </a:rPr>
              <a:t>Increase website visits and engagements</a:t>
            </a:r>
          </a:p>
          <a:p>
            <a:pPr lvl="1"/>
            <a:r>
              <a:rPr lang="en-US" dirty="0">
                <a:solidFill>
                  <a:schemeClr val="tx1"/>
                </a:solidFill>
              </a:rPr>
              <a:t>Measured by visits</a:t>
            </a:r>
          </a:p>
          <a:p>
            <a:r>
              <a:rPr lang="en-US" b="1" dirty="0">
                <a:solidFill>
                  <a:schemeClr val="accent1"/>
                </a:solidFill>
              </a:rPr>
              <a:t>Increase social media engagement</a:t>
            </a:r>
          </a:p>
          <a:p>
            <a:pPr lvl="1"/>
            <a:r>
              <a:rPr lang="en-US" dirty="0">
                <a:solidFill>
                  <a:schemeClr val="tx1"/>
                </a:solidFill>
              </a:rPr>
              <a:t>Measured by visits and clicks</a:t>
            </a:r>
          </a:p>
        </p:txBody>
      </p:sp>
      <p:sp>
        <p:nvSpPr>
          <p:cNvPr id="4" name="Slide Number Placeholder 3">
            <a:extLst>
              <a:ext uri="{FF2B5EF4-FFF2-40B4-BE49-F238E27FC236}">
                <a16:creationId xmlns:a16="http://schemas.microsoft.com/office/drawing/2014/main" id="{A6447BCB-51F4-47D8-B1BB-2A8473F69DD0}"/>
              </a:ext>
            </a:extLst>
          </p:cNvPr>
          <p:cNvSpPr>
            <a:spLocks noGrp="1"/>
          </p:cNvSpPr>
          <p:nvPr>
            <p:ph type="sldNum" sz="quarter" idx="12"/>
          </p:nvPr>
        </p:nvSpPr>
        <p:spPr/>
        <p:txBody>
          <a:bodyPr/>
          <a:lstStyle/>
          <a:p>
            <a:fld id="{B82141EB-0727-4D9E-B6E1-2C5B527FFC18}" type="slidenum">
              <a:rPr lang="en-US" smtClean="0"/>
              <a:pPr/>
              <a:t>4</a:t>
            </a:fld>
            <a:endParaRPr lang="en-US"/>
          </a:p>
        </p:txBody>
      </p:sp>
    </p:spTree>
    <p:extLst>
      <p:ext uri="{BB962C8B-B14F-4D97-AF65-F5344CB8AC3E}">
        <p14:creationId xmlns:p14="http://schemas.microsoft.com/office/powerpoint/2010/main" val="3331172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36F6-BD3A-4716-A6EB-C32AD639B94F}"/>
              </a:ext>
            </a:extLst>
          </p:cNvPr>
          <p:cNvSpPr>
            <a:spLocks noGrp="1"/>
          </p:cNvSpPr>
          <p:nvPr>
            <p:ph type="title"/>
          </p:nvPr>
        </p:nvSpPr>
        <p:spPr/>
        <p:txBody>
          <a:bodyPr>
            <a:normAutofit/>
          </a:bodyPr>
          <a:lstStyle/>
          <a:p>
            <a:r>
              <a:rPr lang="en-US" sz="3200" dirty="0"/>
              <a:t>New Website</a:t>
            </a:r>
          </a:p>
        </p:txBody>
      </p:sp>
      <p:sp>
        <p:nvSpPr>
          <p:cNvPr id="3" name="Content Placeholder 2">
            <a:extLst>
              <a:ext uri="{FF2B5EF4-FFF2-40B4-BE49-F238E27FC236}">
                <a16:creationId xmlns:a16="http://schemas.microsoft.com/office/drawing/2014/main" id="{D9D430CF-88D2-44D5-A320-C9C71D94BAFE}"/>
              </a:ext>
            </a:extLst>
          </p:cNvPr>
          <p:cNvSpPr>
            <a:spLocks noGrp="1"/>
          </p:cNvSpPr>
          <p:nvPr>
            <p:ph idx="1"/>
          </p:nvPr>
        </p:nvSpPr>
        <p:spPr>
          <a:xfrm>
            <a:off x="3842764" y="678308"/>
            <a:ext cx="7607114" cy="5492240"/>
          </a:xfrm>
        </p:spPr>
        <p:txBody>
          <a:bodyPr>
            <a:normAutofit/>
          </a:bodyPr>
          <a:lstStyle/>
          <a:p>
            <a:r>
              <a:rPr lang="en-US" dirty="0"/>
              <a:t>Phase 1 of the website launch is a soft launch (currently scheduled for August 10), includes all English content with rich resources for parents and caregivers</a:t>
            </a:r>
          </a:p>
          <a:p>
            <a:pPr lvl="1"/>
            <a:r>
              <a:rPr lang="en-US" dirty="0"/>
              <a:t>A preview of the website via the staging site can be viewed here: </a:t>
            </a:r>
            <a:r>
              <a:rPr lang="en-US" dirty="0">
                <a:hlinkClick r:id="rId3"/>
              </a:rPr>
              <a:t>https://f5ca.netlify.app/en-us/</a:t>
            </a:r>
            <a:endParaRPr lang="en-US" dirty="0"/>
          </a:p>
          <a:p>
            <a:r>
              <a:rPr lang="en-US" dirty="0"/>
              <a:t>Phase 2 of the website launch, which will include the Spanish website and age-specific personalization, is set to launch mid- to late-September</a:t>
            </a:r>
          </a:p>
          <a:p>
            <a:r>
              <a:rPr lang="en-US" dirty="0"/>
              <a:t>The planned goals for visits to the new website are:</a:t>
            </a:r>
          </a:p>
          <a:p>
            <a:pPr lvl="1"/>
            <a:r>
              <a:rPr lang="en-US" dirty="0">
                <a:solidFill>
                  <a:schemeClr val="accent1"/>
                </a:solidFill>
              </a:rPr>
              <a:t>100,000 or more unique monthly visits*</a:t>
            </a:r>
          </a:p>
          <a:p>
            <a:pPr lvl="2"/>
            <a:r>
              <a:rPr lang="en-US" dirty="0"/>
              <a:t>A 111% increase from monthly average unique visits for FY 19-20 (was 47,224)</a:t>
            </a:r>
            <a:endParaRPr lang="en-US" dirty="0">
              <a:highlight>
                <a:srgbClr val="FFFF00"/>
              </a:highlight>
            </a:endParaRPr>
          </a:p>
          <a:p>
            <a:pPr lvl="1"/>
            <a:r>
              <a:rPr lang="en-US" dirty="0">
                <a:solidFill>
                  <a:schemeClr val="accent1"/>
                </a:solidFill>
              </a:rPr>
              <a:t>Average 3 pages per session*</a:t>
            </a:r>
          </a:p>
          <a:p>
            <a:pPr lvl="2"/>
            <a:r>
              <a:rPr lang="en-US" dirty="0"/>
              <a:t>A 71% increase from average page visits per session for FY 19-20 (was 1.76)</a:t>
            </a:r>
          </a:p>
          <a:p>
            <a:pPr lvl="1"/>
            <a:r>
              <a:rPr lang="en-US" dirty="0">
                <a:solidFill>
                  <a:schemeClr val="accent1"/>
                </a:solidFill>
              </a:rPr>
              <a:t>Average 15% return visitors per month*</a:t>
            </a:r>
          </a:p>
          <a:p>
            <a:pPr lvl="2"/>
            <a:r>
              <a:rPr lang="en-US" dirty="0"/>
              <a:t>A 38% increase from average return visits for FY 19-20 (was 10.9%)</a:t>
            </a:r>
          </a:p>
        </p:txBody>
      </p:sp>
      <p:sp>
        <p:nvSpPr>
          <p:cNvPr id="4" name="Slide Number Placeholder 3">
            <a:extLst>
              <a:ext uri="{FF2B5EF4-FFF2-40B4-BE49-F238E27FC236}">
                <a16:creationId xmlns:a16="http://schemas.microsoft.com/office/drawing/2014/main" id="{A6447BCB-51F4-47D8-B1BB-2A8473F69DD0}"/>
              </a:ext>
            </a:extLst>
          </p:cNvPr>
          <p:cNvSpPr>
            <a:spLocks noGrp="1"/>
          </p:cNvSpPr>
          <p:nvPr>
            <p:ph type="sldNum" sz="quarter" idx="12"/>
          </p:nvPr>
        </p:nvSpPr>
        <p:spPr/>
        <p:txBody>
          <a:bodyPr/>
          <a:lstStyle/>
          <a:p>
            <a:fld id="{B82141EB-0727-4D9E-B6E1-2C5B527FFC18}" type="slidenum">
              <a:rPr lang="en-US" smtClean="0"/>
              <a:pPr/>
              <a:t>5</a:t>
            </a:fld>
            <a:endParaRPr lang="en-US"/>
          </a:p>
        </p:txBody>
      </p:sp>
      <p:sp>
        <p:nvSpPr>
          <p:cNvPr id="6" name="TextBox 5">
            <a:extLst>
              <a:ext uri="{FF2B5EF4-FFF2-40B4-BE49-F238E27FC236}">
                <a16:creationId xmlns:a16="http://schemas.microsoft.com/office/drawing/2014/main" id="{FC563B3B-4166-485C-8F46-9BA7D39BAB64}"/>
              </a:ext>
            </a:extLst>
          </p:cNvPr>
          <p:cNvSpPr txBox="1"/>
          <p:nvPr/>
        </p:nvSpPr>
        <p:spPr>
          <a:xfrm>
            <a:off x="3600013" y="6415801"/>
            <a:ext cx="7034122" cy="246221"/>
          </a:xfrm>
          <a:prstGeom prst="rect">
            <a:avLst/>
          </a:prstGeom>
          <a:noFill/>
        </p:spPr>
        <p:txBody>
          <a:bodyPr wrap="square" rtlCol="0">
            <a:spAutoFit/>
          </a:bodyPr>
          <a:lstStyle/>
          <a:p>
            <a:r>
              <a:rPr lang="en-US" sz="1000" dirty="0"/>
              <a:t>*These are goals based on the current budget and media plan as presented</a:t>
            </a:r>
          </a:p>
        </p:txBody>
      </p:sp>
    </p:spTree>
    <p:extLst>
      <p:ext uri="{BB962C8B-B14F-4D97-AF65-F5344CB8AC3E}">
        <p14:creationId xmlns:p14="http://schemas.microsoft.com/office/powerpoint/2010/main" val="3989863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36F6-BD3A-4716-A6EB-C32AD639B94F}"/>
              </a:ext>
            </a:extLst>
          </p:cNvPr>
          <p:cNvSpPr>
            <a:spLocks noGrp="1"/>
          </p:cNvSpPr>
          <p:nvPr>
            <p:ph type="title"/>
          </p:nvPr>
        </p:nvSpPr>
        <p:spPr/>
        <p:txBody>
          <a:bodyPr>
            <a:normAutofit/>
          </a:bodyPr>
          <a:lstStyle/>
          <a:p>
            <a:r>
              <a:rPr lang="en-US" sz="3200" dirty="0"/>
              <a:t>Measuring Campaign Success</a:t>
            </a:r>
          </a:p>
        </p:txBody>
      </p:sp>
      <p:sp>
        <p:nvSpPr>
          <p:cNvPr id="5" name="Content Placeholder 6">
            <a:extLst>
              <a:ext uri="{FF2B5EF4-FFF2-40B4-BE49-F238E27FC236}">
                <a16:creationId xmlns:a16="http://schemas.microsoft.com/office/drawing/2014/main" id="{D5A7B5FF-96FC-41CC-B08E-1A51C2B36D22}"/>
              </a:ext>
            </a:extLst>
          </p:cNvPr>
          <p:cNvSpPr>
            <a:spLocks noGrp="1"/>
          </p:cNvSpPr>
          <p:nvPr>
            <p:ph idx="1"/>
          </p:nvPr>
        </p:nvSpPr>
        <p:spPr>
          <a:xfrm>
            <a:off x="3869268" y="864108"/>
            <a:ext cx="6877195" cy="5120640"/>
          </a:xfrm>
        </p:spPr>
        <p:txBody>
          <a:bodyPr/>
          <a:lstStyle/>
          <a:p>
            <a:pPr marL="0" indent="0">
              <a:buNone/>
            </a:pPr>
            <a:r>
              <a:rPr lang="en-US" dirty="0"/>
              <a:t>As a means to measure behavior change, Fraser relies on the use of a third-party quantitative research study to measure and evaluate campaign success and if the behavior change goal has been achieved. </a:t>
            </a:r>
          </a:p>
        </p:txBody>
      </p:sp>
      <p:sp>
        <p:nvSpPr>
          <p:cNvPr id="4" name="Slide Number Placeholder 3">
            <a:extLst>
              <a:ext uri="{FF2B5EF4-FFF2-40B4-BE49-F238E27FC236}">
                <a16:creationId xmlns:a16="http://schemas.microsoft.com/office/drawing/2014/main" id="{6AB206F8-619E-418C-AD60-4622042353E6}"/>
              </a:ext>
            </a:extLst>
          </p:cNvPr>
          <p:cNvSpPr>
            <a:spLocks noGrp="1"/>
          </p:cNvSpPr>
          <p:nvPr>
            <p:ph type="sldNum" sz="quarter" idx="12"/>
          </p:nvPr>
        </p:nvSpPr>
        <p:spPr/>
        <p:txBody>
          <a:bodyPr/>
          <a:lstStyle/>
          <a:p>
            <a:fld id="{B82141EB-0727-4D9E-B6E1-2C5B527FFC18}" type="slidenum">
              <a:rPr lang="en-US" smtClean="0"/>
              <a:pPr/>
              <a:t>6</a:t>
            </a:fld>
            <a:endParaRPr lang="en-US"/>
          </a:p>
        </p:txBody>
      </p:sp>
    </p:spTree>
    <p:extLst>
      <p:ext uri="{BB962C8B-B14F-4D97-AF65-F5344CB8AC3E}">
        <p14:creationId xmlns:p14="http://schemas.microsoft.com/office/powerpoint/2010/main" val="1499948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4CDA8-6CDC-4207-B0CC-767BEC416108}"/>
              </a:ext>
            </a:extLst>
          </p:cNvPr>
          <p:cNvSpPr>
            <a:spLocks noGrp="1"/>
          </p:cNvSpPr>
          <p:nvPr>
            <p:ph type="title"/>
          </p:nvPr>
        </p:nvSpPr>
        <p:spPr/>
        <p:txBody>
          <a:bodyPr>
            <a:normAutofit/>
          </a:bodyPr>
          <a:lstStyle/>
          <a:p>
            <a:r>
              <a:rPr lang="en-US" sz="3200" dirty="0"/>
              <a:t>Success Measurements To Date</a:t>
            </a:r>
          </a:p>
        </p:txBody>
      </p:sp>
      <p:sp>
        <p:nvSpPr>
          <p:cNvPr id="3" name="Content Placeholder 2">
            <a:extLst>
              <a:ext uri="{FF2B5EF4-FFF2-40B4-BE49-F238E27FC236}">
                <a16:creationId xmlns:a16="http://schemas.microsoft.com/office/drawing/2014/main" id="{42D49268-EEAD-4317-9E8E-C325CA19142F}"/>
              </a:ext>
            </a:extLst>
          </p:cNvPr>
          <p:cNvSpPr>
            <a:spLocks noGrp="1"/>
          </p:cNvSpPr>
          <p:nvPr>
            <p:ph idx="1"/>
          </p:nvPr>
        </p:nvSpPr>
        <p:spPr>
          <a:xfrm>
            <a:off x="3869268" y="609600"/>
            <a:ext cx="7315200" cy="5923722"/>
          </a:xfrm>
        </p:spPr>
        <p:txBody>
          <a:bodyPr>
            <a:normAutofit fontScale="85000" lnSpcReduction="10000"/>
          </a:bodyPr>
          <a:lstStyle/>
          <a:p>
            <a:r>
              <a:rPr lang="en-US" dirty="0"/>
              <a:t>Since 2015 there have been four third-party research evaluations conducted that report on the campaign outcomes: </a:t>
            </a:r>
          </a:p>
          <a:p>
            <a:pPr lvl="1"/>
            <a:r>
              <a:rPr lang="en-US" dirty="0"/>
              <a:t>NORC at the University of Chicago (2015)</a:t>
            </a:r>
          </a:p>
          <a:p>
            <a:pPr lvl="1"/>
            <a:r>
              <a:rPr lang="en-US" dirty="0"/>
              <a:t>IPSOS (2016)</a:t>
            </a:r>
          </a:p>
          <a:p>
            <a:pPr lvl="1"/>
            <a:r>
              <a:rPr lang="en-US" dirty="0"/>
              <a:t>IPSOS (2018)</a:t>
            </a:r>
          </a:p>
          <a:p>
            <a:pPr lvl="1"/>
            <a:r>
              <a:rPr lang="en-US" dirty="0"/>
              <a:t>CHIS (2019)</a:t>
            </a:r>
          </a:p>
          <a:p>
            <a:r>
              <a:rPr lang="en-US" dirty="0"/>
              <a:t>The most recent study by CHIS in 2019 found the following research study success:</a:t>
            </a:r>
          </a:p>
          <a:p>
            <a:pPr lvl="1"/>
            <a:r>
              <a:rPr lang="en-US" dirty="0"/>
              <a:t>Most parents are reading and singing to their young children</a:t>
            </a:r>
          </a:p>
          <a:p>
            <a:pPr lvl="1"/>
            <a:r>
              <a:rPr lang="en-US" dirty="0"/>
              <a:t>88% reading three times or more per week</a:t>
            </a:r>
          </a:p>
          <a:p>
            <a:pPr lvl="1"/>
            <a:r>
              <a:rPr lang="en-US" dirty="0"/>
              <a:t>91% singing three times or more per week</a:t>
            </a:r>
          </a:p>
          <a:p>
            <a:pPr lvl="1"/>
            <a:r>
              <a:rPr lang="en-US" b="1" dirty="0">
                <a:solidFill>
                  <a:schemeClr val="accent1"/>
                </a:solidFill>
              </a:rPr>
              <a:t>Recognition of the message of the Talk. Read. Sing.® campaign is high (87%)</a:t>
            </a:r>
          </a:p>
          <a:p>
            <a:pPr lvl="1"/>
            <a:r>
              <a:rPr lang="en-US" dirty="0"/>
              <a:t>Parents who have seen the message are:</a:t>
            </a:r>
          </a:p>
          <a:p>
            <a:pPr lvl="2"/>
            <a:r>
              <a:rPr lang="en-US" dirty="0"/>
              <a:t>Nearly 3 times more likely to read to their child three days or more per week</a:t>
            </a:r>
          </a:p>
          <a:p>
            <a:pPr lvl="2"/>
            <a:r>
              <a:rPr lang="en-US" dirty="0"/>
              <a:t>Twice as likely to sing to their child three days or more per week</a:t>
            </a:r>
          </a:p>
          <a:p>
            <a:r>
              <a:rPr lang="en-US" dirty="0"/>
              <a:t>Where the CHIS 2019 report found areas for improvement, included:</a:t>
            </a:r>
          </a:p>
          <a:p>
            <a:pPr lvl="1"/>
            <a:r>
              <a:rPr lang="en-US" dirty="0"/>
              <a:t>Parents who are foreign-born or who speak Spanish at home are less likely to read or sing to their young children than both their U.S.-born counterparts and those who do not speak Spanish at home. Specifically: </a:t>
            </a:r>
          </a:p>
          <a:p>
            <a:pPr lvl="2"/>
            <a:r>
              <a:rPr lang="en-US" dirty="0"/>
              <a:t>Parents who speak Spanish at home or speak both English and Spanish at home are less likely to read to their children compared to parents who speak only English, even when adjusting for education </a:t>
            </a:r>
          </a:p>
          <a:p>
            <a:pPr lvl="2"/>
            <a:r>
              <a:rPr lang="en-US" dirty="0"/>
              <a:t>Foreign-born parents are less likely to sing to their children, even when adjusting for education and race-ethnicity</a:t>
            </a:r>
          </a:p>
        </p:txBody>
      </p:sp>
      <p:sp>
        <p:nvSpPr>
          <p:cNvPr id="4" name="Slide Number Placeholder 3">
            <a:extLst>
              <a:ext uri="{FF2B5EF4-FFF2-40B4-BE49-F238E27FC236}">
                <a16:creationId xmlns:a16="http://schemas.microsoft.com/office/drawing/2014/main" id="{50C481C9-6E17-409A-BA36-BD155198BCA7}"/>
              </a:ext>
            </a:extLst>
          </p:cNvPr>
          <p:cNvSpPr>
            <a:spLocks noGrp="1"/>
          </p:cNvSpPr>
          <p:nvPr>
            <p:ph type="sldNum" sz="quarter" idx="12"/>
          </p:nvPr>
        </p:nvSpPr>
        <p:spPr/>
        <p:txBody>
          <a:bodyPr/>
          <a:lstStyle/>
          <a:p>
            <a:fld id="{B82141EB-0727-4D9E-B6E1-2C5B527FFC18}" type="slidenum">
              <a:rPr lang="en-US" smtClean="0"/>
              <a:pPr/>
              <a:t>7</a:t>
            </a:fld>
            <a:endParaRPr lang="en-US" dirty="0"/>
          </a:p>
        </p:txBody>
      </p:sp>
    </p:spTree>
    <p:extLst>
      <p:ext uri="{BB962C8B-B14F-4D97-AF65-F5344CB8AC3E}">
        <p14:creationId xmlns:p14="http://schemas.microsoft.com/office/powerpoint/2010/main" val="1615490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4CDA8-6CDC-4207-B0CC-767BEC416108}"/>
              </a:ext>
            </a:extLst>
          </p:cNvPr>
          <p:cNvSpPr>
            <a:spLocks noGrp="1"/>
          </p:cNvSpPr>
          <p:nvPr>
            <p:ph type="title"/>
          </p:nvPr>
        </p:nvSpPr>
        <p:spPr>
          <a:xfrm>
            <a:off x="252919" y="1123837"/>
            <a:ext cx="2874103" cy="4601183"/>
          </a:xfrm>
        </p:spPr>
        <p:txBody>
          <a:bodyPr>
            <a:normAutofit/>
          </a:bodyPr>
          <a:lstStyle/>
          <a:p>
            <a:r>
              <a:rPr lang="en-US" sz="3200" dirty="0"/>
              <a:t>Post-campaign Evaluation Study </a:t>
            </a:r>
            <a:br>
              <a:rPr lang="en-US" sz="3200" dirty="0"/>
            </a:br>
            <a:r>
              <a:rPr lang="en-US" sz="3200" dirty="0"/>
              <a:t>April 2021</a:t>
            </a:r>
          </a:p>
        </p:txBody>
      </p:sp>
      <p:sp>
        <p:nvSpPr>
          <p:cNvPr id="3" name="Content Placeholder 2">
            <a:extLst>
              <a:ext uri="{FF2B5EF4-FFF2-40B4-BE49-F238E27FC236}">
                <a16:creationId xmlns:a16="http://schemas.microsoft.com/office/drawing/2014/main" id="{42D49268-EEAD-4317-9E8E-C325CA19142F}"/>
              </a:ext>
            </a:extLst>
          </p:cNvPr>
          <p:cNvSpPr>
            <a:spLocks noGrp="1"/>
          </p:cNvSpPr>
          <p:nvPr>
            <p:ph idx="1"/>
          </p:nvPr>
        </p:nvSpPr>
        <p:spPr/>
        <p:txBody>
          <a:bodyPr/>
          <a:lstStyle/>
          <a:p>
            <a:r>
              <a:rPr lang="en-US" dirty="0"/>
              <a:t>The current plan for the post-campaign research study is for it to be conducted in April 2021 with an evaluation and executive report to be provided in May 2021</a:t>
            </a:r>
          </a:p>
          <a:p>
            <a:r>
              <a:rPr lang="en-US" dirty="0"/>
              <a:t>This date and plan for conducting the research is flexible, if the desire is to expedite the evaluation</a:t>
            </a:r>
          </a:p>
        </p:txBody>
      </p:sp>
      <p:sp>
        <p:nvSpPr>
          <p:cNvPr id="4" name="Slide Number Placeholder 3">
            <a:extLst>
              <a:ext uri="{FF2B5EF4-FFF2-40B4-BE49-F238E27FC236}">
                <a16:creationId xmlns:a16="http://schemas.microsoft.com/office/drawing/2014/main" id="{50C481C9-6E17-409A-BA36-BD155198BCA7}"/>
              </a:ext>
            </a:extLst>
          </p:cNvPr>
          <p:cNvSpPr>
            <a:spLocks noGrp="1"/>
          </p:cNvSpPr>
          <p:nvPr>
            <p:ph type="sldNum" sz="quarter" idx="12"/>
          </p:nvPr>
        </p:nvSpPr>
        <p:spPr/>
        <p:txBody>
          <a:bodyPr/>
          <a:lstStyle/>
          <a:p>
            <a:fld id="{B82141EB-0727-4D9E-B6E1-2C5B527FFC18}" type="slidenum">
              <a:rPr lang="en-US" smtClean="0"/>
              <a:pPr/>
              <a:t>8</a:t>
            </a:fld>
            <a:endParaRPr lang="en-US" dirty="0"/>
          </a:p>
        </p:txBody>
      </p:sp>
    </p:spTree>
    <p:extLst>
      <p:ext uri="{BB962C8B-B14F-4D97-AF65-F5344CB8AC3E}">
        <p14:creationId xmlns:p14="http://schemas.microsoft.com/office/powerpoint/2010/main" val="2363211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B34B-7DBE-485B-A6C4-520FC50F2D88}"/>
              </a:ext>
            </a:extLst>
          </p:cNvPr>
          <p:cNvSpPr>
            <a:spLocks noGrp="1"/>
          </p:cNvSpPr>
          <p:nvPr>
            <p:ph type="title"/>
          </p:nvPr>
        </p:nvSpPr>
        <p:spPr/>
        <p:txBody>
          <a:bodyPr/>
          <a:lstStyle/>
          <a:p>
            <a:r>
              <a:rPr lang="en-US" sz="3200" dirty="0"/>
              <a:t>Creative</a:t>
            </a:r>
            <a:r>
              <a:rPr lang="en-US" dirty="0"/>
              <a:t> Plan</a:t>
            </a:r>
          </a:p>
        </p:txBody>
      </p:sp>
      <p:sp>
        <p:nvSpPr>
          <p:cNvPr id="3" name="Content Placeholder 2">
            <a:extLst>
              <a:ext uri="{FF2B5EF4-FFF2-40B4-BE49-F238E27FC236}">
                <a16:creationId xmlns:a16="http://schemas.microsoft.com/office/drawing/2014/main" id="{9AD0B92B-3C64-4F9E-837F-BBFB4D0F7BF6}"/>
              </a:ext>
            </a:extLst>
          </p:cNvPr>
          <p:cNvSpPr>
            <a:spLocks noGrp="1"/>
          </p:cNvSpPr>
          <p:nvPr>
            <p:ph idx="1"/>
          </p:nvPr>
        </p:nvSpPr>
        <p:spPr>
          <a:xfrm>
            <a:off x="3869268" y="530087"/>
            <a:ext cx="7580610" cy="5934087"/>
          </a:xfrm>
        </p:spPr>
        <p:txBody>
          <a:bodyPr>
            <a:normAutofit fontScale="85000" lnSpcReduction="10000"/>
          </a:bodyPr>
          <a:lstStyle/>
          <a:p>
            <a:r>
              <a:rPr lang="en-US" dirty="0"/>
              <a:t>The upcoming year’s media plan will include a combined use of new and existing creative assets</a:t>
            </a:r>
          </a:p>
          <a:p>
            <a:pPr lvl="1"/>
            <a:r>
              <a:rPr lang="en-US" dirty="0">
                <a:latin typeface="Calibri" panose="020F0502020204030204" pitchFamily="34" charset="0"/>
                <a:ea typeface="Calibri" panose="020F0502020204030204" pitchFamily="34" charset="0"/>
              </a:rPr>
              <a:t>Media planned to have a sustained presence to reach parents at key times throughout year </a:t>
            </a:r>
            <a:endParaRPr lang="en-US" dirty="0"/>
          </a:p>
          <a:p>
            <a:pPr lvl="1"/>
            <a:r>
              <a:rPr lang="en-US" dirty="0"/>
              <a:t>TV and radio will run a mix of produced spots targeted to low-income and hard-to-reach audiences </a:t>
            </a:r>
          </a:p>
          <a:p>
            <a:pPr lvl="1"/>
            <a:r>
              <a:rPr lang="en-US" dirty="0"/>
              <a:t>Digital and social media creative will be updated monthly to drive traffic to different areas of the website</a:t>
            </a:r>
          </a:p>
          <a:p>
            <a:pPr lvl="1"/>
            <a:r>
              <a:rPr lang="en-US" dirty="0"/>
              <a:t>Custom creative executions are planned with our in-language media partners Univision, Estrella, Crossings TV, Radio </a:t>
            </a:r>
            <a:r>
              <a:rPr lang="en-US" dirty="0" err="1"/>
              <a:t>Bilingüe</a:t>
            </a:r>
            <a:r>
              <a:rPr lang="en-US" dirty="0"/>
              <a:t>, and La </a:t>
            </a:r>
            <a:r>
              <a:rPr lang="en-US" dirty="0" err="1"/>
              <a:t>Campesina</a:t>
            </a:r>
            <a:r>
              <a:rPr lang="en-US" dirty="0"/>
              <a:t> </a:t>
            </a:r>
          </a:p>
          <a:p>
            <a:r>
              <a:rPr lang="en-US" dirty="0"/>
              <a:t>New Website Promotion</a:t>
            </a:r>
          </a:p>
          <a:p>
            <a:pPr lvl="1"/>
            <a:r>
              <a:rPr lang="en-US" dirty="0"/>
              <a:t>Added social media content highlighting website content and activities</a:t>
            </a:r>
          </a:p>
          <a:p>
            <a:pPr lvl="1"/>
            <a:r>
              <a:rPr lang="en-US" dirty="0"/>
              <a:t>Digital banners announcing new website and driving web traffic</a:t>
            </a:r>
          </a:p>
          <a:p>
            <a:pPr lvl="1"/>
            <a:r>
              <a:rPr lang="en-US" dirty="0"/>
              <a:t>:15s &amp; :10s radio tip messages airing during traffic, news, and weather reports</a:t>
            </a:r>
          </a:p>
          <a:p>
            <a:pPr lvl="1"/>
            <a:r>
              <a:rPr lang="en-US" dirty="0"/>
              <a:t>Custom executions with BabyCenter.com and Univision radio and social media driving visitors/viewers to the new site</a:t>
            </a:r>
          </a:p>
          <a:p>
            <a:pPr lvl="1"/>
            <a:r>
              <a:rPr lang="en-US" dirty="0"/>
              <a:t>Press release and earned media pitching</a:t>
            </a:r>
          </a:p>
          <a:p>
            <a:pPr lvl="2"/>
            <a:r>
              <a:rPr lang="en-US" dirty="0"/>
              <a:t>Working with the office of the Surgeon General to help with the announcement of the new site; either with a Zoom press conference and/or a quote in the release</a:t>
            </a:r>
          </a:p>
          <a:p>
            <a:r>
              <a:rPr lang="en-US" dirty="0"/>
              <a:t>New Creative</a:t>
            </a:r>
          </a:p>
          <a:p>
            <a:pPr lvl="1"/>
            <a:r>
              <a:rPr lang="en-US" dirty="0"/>
              <a:t>New TV spot was developed giving thanks to parents and caregivers who are raising California’s future</a:t>
            </a:r>
          </a:p>
          <a:p>
            <a:pPr lvl="2"/>
            <a:r>
              <a:rPr lang="en-US" dirty="0"/>
              <a:t>Planned to start airing Monday, August 17</a:t>
            </a:r>
          </a:p>
        </p:txBody>
      </p:sp>
      <p:sp>
        <p:nvSpPr>
          <p:cNvPr id="4" name="Slide Number Placeholder 3">
            <a:extLst>
              <a:ext uri="{FF2B5EF4-FFF2-40B4-BE49-F238E27FC236}">
                <a16:creationId xmlns:a16="http://schemas.microsoft.com/office/drawing/2014/main" id="{9646DFE6-DFFB-45AF-85D9-5DD9FD8E8F10}"/>
              </a:ext>
            </a:extLst>
          </p:cNvPr>
          <p:cNvSpPr>
            <a:spLocks noGrp="1"/>
          </p:cNvSpPr>
          <p:nvPr>
            <p:ph type="sldNum" sz="quarter" idx="12"/>
          </p:nvPr>
        </p:nvSpPr>
        <p:spPr/>
        <p:txBody>
          <a:bodyPr/>
          <a:lstStyle/>
          <a:p>
            <a:fld id="{B82141EB-0727-4D9E-B6E1-2C5B527FFC18}" type="slidenum">
              <a:rPr lang="en-US" smtClean="0"/>
              <a:pPr/>
              <a:t>9</a:t>
            </a:fld>
            <a:endParaRPr lang="en-US" dirty="0"/>
          </a:p>
        </p:txBody>
      </p:sp>
    </p:spTree>
    <p:extLst>
      <p:ext uri="{BB962C8B-B14F-4D97-AF65-F5344CB8AC3E}">
        <p14:creationId xmlns:p14="http://schemas.microsoft.com/office/powerpoint/2010/main" val="3702064824"/>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1138</TotalTime>
  <Words>2305</Words>
  <Application>Microsoft Office PowerPoint</Application>
  <PresentationFormat>Widescreen</PresentationFormat>
  <Paragraphs>261</Paragraphs>
  <Slides>30</Slides>
  <Notes>23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Corbel</vt:lpstr>
      <vt:lpstr>Poppins</vt:lpstr>
      <vt:lpstr>Poppins Light</vt:lpstr>
      <vt:lpstr>Poppins Medium</vt:lpstr>
      <vt:lpstr>Wingdings 2</vt:lpstr>
      <vt:lpstr>Frame</vt:lpstr>
      <vt:lpstr>Public Education and Outreach Campaign</vt:lpstr>
      <vt:lpstr>Program Overview</vt:lpstr>
      <vt:lpstr>Campaign Goal</vt:lpstr>
      <vt:lpstr>Campaign Objectives and Measurement</vt:lpstr>
      <vt:lpstr>New Website</vt:lpstr>
      <vt:lpstr>Measuring Campaign Success</vt:lpstr>
      <vt:lpstr>Success Measurements To Date</vt:lpstr>
      <vt:lpstr>Post-campaign Evaluation Study  April 2021</vt:lpstr>
      <vt:lpstr>Creative Plan</vt:lpstr>
      <vt:lpstr>“ODE to Parents – Tomorrow”</vt:lpstr>
      <vt:lpstr>Media Planning Strategies</vt:lpstr>
      <vt:lpstr>Media Plan Key Performance Indicator (KPI)</vt:lpstr>
      <vt:lpstr>TV Approach</vt:lpstr>
      <vt:lpstr>Digital Approach and Enhancements </vt:lpstr>
      <vt:lpstr>Social Media Approach </vt:lpstr>
      <vt:lpstr>FY 20-21 Media Flow Chart</vt:lpstr>
      <vt:lpstr>Thank You!</vt:lpstr>
      <vt:lpstr>Appendix</vt:lpstr>
      <vt:lpstr>FY 20-21 Media Planning Approach</vt:lpstr>
      <vt:lpstr>Impact of COVID-19 on Media Trends</vt:lpstr>
      <vt:lpstr>Impact of Upcoming General Election</vt:lpstr>
      <vt:lpstr>TV and Streaming TV</vt:lpstr>
      <vt:lpstr>Social Media Trends</vt:lpstr>
      <vt:lpstr>Social Media Trends - Moms</vt:lpstr>
      <vt:lpstr>Website Traffic May - June 2020</vt:lpstr>
      <vt:lpstr>Website Traffic May - June 2020</vt:lpstr>
      <vt:lpstr>Social Media Snapshot:  May - June 2020</vt:lpstr>
      <vt:lpstr>May-July Facebook Live Events</vt:lpstr>
      <vt:lpstr>May-July Facebook Follower Growth</vt:lpstr>
      <vt:lpstr>Social Media Snapshot:  May - July 2020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Education and Outreach Campaign</dc:title>
  <dc:creator>Mollie Bauer</dc:creator>
  <cp:lastModifiedBy>Mollie Bauer</cp:lastModifiedBy>
  <cp:revision>87</cp:revision>
  <dcterms:created xsi:type="dcterms:W3CDTF">2020-07-17T02:24:16Z</dcterms:created>
  <dcterms:modified xsi:type="dcterms:W3CDTF">2020-08-04T15:47:24Z</dcterms:modified>
</cp:coreProperties>
</file>